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4"/>
  </p:sldMasterIdLst>
  <p:notesMasterIdLst>
    <p:notesMasterId r:id="rId46"/>
  </p:notesMasterIdLst>
  <p:sldIdLst>
    <p:sldId id="298" r:id="rId5"/>
    <p:sldId id="299" r:id="rId6"/>
    <p:sldId id="297" r:id="rId7"/>
    <p:sldId id="296" r:id="rId8"/>
    <p:sldId id="291" r:id="rId9"/>
    <p:sldId id="302" r:id="rId10"/>
    <p:sldId id="304" r:id="rId11"/>
    <p:sldId id="303" r:id="rId12"/>
    <p:sldId id="305" r:id="rId13"/>
    <p:sldId id="306" r:id="rId14"/>
    <p:sldId id="308" r:id="rId15"/>
    <p:sldId id="309" r:id="rId16"/>
    <p:sldId id="307" r:id="rId17"/>
    <p:sldId id="310" r:id="rId18"/>
    <p:sldId id="311" r:id="rId19"/>
    <p:sldId id="312" r:id="rId20"/>
    <p:sldId id="313" r:id="rId21"/>
    <p:sldId id="314" r:id="rId22"/>
    <p:sldId id="315" r:id="rId23"/>
    <p:sldId id="319" r:id="rId24"/>
    <p:sldId id="320" r:id="rId25"/>
    <p:sldId id="321" r:id="rId26"/>
    <p:sldId id="323" r:id="rId27"/>
    <p:sldId id="324" r:id="rId28"/>
    <p:sldId id="325" r:id="rId29"/>
    <p:sldId id="326" r:id="rId30"/>
    <p:sldId id="327" r:id="rId31"/>
    <p:sldId id="328" r:id="rId32"/>
    <p:sldId id="329" r:id="rId33"/>
    <p:sldId id="330" r:id="rId34"/>
    <p:sldId id="331" r:id="rId35"/>
    <p:sldId id="332" r:id="rId36"/>
    <p:sldId id="333" r:id="rId37"/>
    <p:sldId id="334" r:id="rId38"/>
    <p:sldId id="335" r:id="rId39"/>
    <p:sldId id="336" r:id="rId40"/>
    <p:sldId id="337" r:id="rId41"/>
    <p:sldId id="338" r:id="rId42"/>
    <p:sldId id="339" r:id="rId43"/>
    <p:sldId id="300" r:id="rId44"/>
    <p:sldId id="301"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FF33CC"/>
    <a:srgbClr val="9E41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4" d="100"/>
          <a:sy n="84" d="100"/>
        </p:scale>
        <p:origin x="1506" y="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2DC8A10-F924-4E40-8C58-10B13125A777}" type="datetimeFigureOut">
              <a:rPr lang="en-US" smtClean="0"/>
              <a:pPr/>
              <a:t>6/1/2022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15F50C-2083-4635-93B6-A8BDC166AD6B}" type="slidenum">
              <a:rPr lang="en-US" smtClean="0"/>
              <a:pPr/>
              <a:t>‹#›</a:t>
            </a:fld>
            <a:endParaRPr lang="en-US"/>
          </a:p>
        </p:txBody>
      </p:sp>
    </p:spTree>
    <p:extLst>
      <p:ext uri="{BB962C8B-B14F-4D97-AF65-F5344CB8AC3E}">
        <p14:creationId xmlns:p14="http://schemas.microsoft.com/office/powerpoint/2010/main" val="21414562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524909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Shape 2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1" name="Shape 2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262695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Shape 2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8" name="Shape 2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2296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38637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83387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64860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61984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46747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42943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25327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593967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400800" y="6355080"/>
            <a:ext cx="2286000" cy="365760"/>
          </a:xfrm>
        </p:spPr>
        <p:txBody>
          <a:bodyPr/>
          <a:lstStyle>
            <a:lvl1pPr>
              <a:defRPr sz="1400"/>
            </a:lvl1pPr>
          </a:lstStyle>
          <a:p>
            <a:fld id="{0CCA11E1-7BBA-408B-B090-4AE05A97E057}" type="datetimeFigureOut">
              <a:rPr lang="en-US" smtClean="0"/>
              <a:pPr/>
              <a:t>6/1/2022</a:t>
            </a:fld>
            <a:endParaRPr lang="en-US"/>
          </a:p>
        </p:txBody>
      </p:sp>
      <p:sp>
        <p:nvSpPr>
          <p:cNvPr id="17" name="Footer Placeholder 16"/>
          <p:cNvSpPr>
            <a:spLocks noGrp="1"/>
          </p:cNvSpPr>
          <p:nvPr>
            <p:ph type="ftr" sz="quarter" idx="11"/>
          </p:nvPr>
        </p:nvSpPr>
        <p:spPr>
          <a:xfrm>
            <a:off x="2898648" y="6355080"/>
            <a:ext cx="3474720" cy="365760"/>
          </a:xfrm>
        </p:spPr>
        <p:txBody>
          <a:bodyPr/>
          <a:lstStyle/>
          <a:p>
            <a:endParaRPr lang="en-US"/>
          </a:p>
        </p:txBody>
      </p:sp>
      <p:sp>
        <p:nvSpPr>
          <p:cNvPr id="29" name="Slide Number Placeholder 28"/>
          <p:cNvSpPr>
            <a:spLocks noGrp="1"/>
          </p:cNvSpPr>
          <p:nvPr>
            <p:ph type="sldNum" sz="quarter" idx="12"/>
          </p:nvPr>
        </p:nvSpPr>
        <p:spPr>
          <a:xfrm>
            <a:off x="1216152" y="6355080"/>
            <a:ext cx="1219200" cy="365760"/>
          </a:xfrm>
        </p:spPr>
        <p:txBody>
          <a:bodyPr/>
          <a:lstStyle/>
          <a:p>
            <a:fld id="{244109EE-0740-4239-A02C-B521D655BB55}" type="slidenum">
              <a:rPr lang="en-US" smtClean="0"/>
              <a:pPr/>
              <a:t>‹#›</a:t>
            </a:fld>
            <a:endParaRPr lang="en-US"/>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CCA11E1-7BBA-408B-B090-4AE05A97E057}" type="datetimeFigureOut">
              <a:rPr lang="en-US" smtClean="0"/>
              <a:pPr/>
              <a:t>6/1/2022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4109EE-0740-4239-A02C-B521D655BB5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CCA11E1-7BBA-408B-B090-4AE05A97E057}" type="datetimeFigureOut">
              <a:rPr lang="en-US" smtClean="0"/>
              <a:pPr/>
              <a:t>6/1/2022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4109EE-0740-4239-A02C-B521D655BB55}" type="slidenum">
              <a:rPr lang="en-US" smtClean="0"/>
              <a:pPr/>
              <a:t>‹#›</a:t>
            </a:fld>
            <a:endParaRPr lang="en-US"/>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Quote">
    <p:spTree>
      <p:nvGrpSpPr>
        <p:cNvPr id="1" name="Shape 21"/>
        <p:cNvGrpSpPr/>
        <p:nvPr/>
      </p:nvGrpSpPr>
      <p:grpSpPr>
        <a:xfrm>
          <a:off x="0" y="0"/>
          <a:ext cx="0" cy="0"/>
          <a:chOff x="0" y="0"/>
          <a:chExt cx="0" cy="0"/>
        </a:xfrm>
      </p:grpSpPr>
      <p:sp>
        <p:nvSpPr>
          <p:cNvPr id="22" name="Shape 22"/>
          <p:cNvSpPr txBox="1">
            <a:spLocks noGrp="1"/>
          </p:cNvSpPr>
          <p:nvPr>
            <p:ph type="body" idx="1"/>
          </p:nvPr>
        </p:nvSpPr>
        <p:spPr>
          <a:xfrm>
            <a:off x="1710425" y="2882400"/>
            <a:ext cx="5723699" cy="1093199"/>
          </a:xfrm>
          <a:prstGeom prst="rect">
            <a:avLst/>
          </a:prstGeom>
        </p:spPr>
        <p:txBody>
          <a:bodyPr lIns="91425" tIns="91425" rIns="91425" bIns="91425" anchor="t" anchorCtr="0"/>
          <a:lstStyle>
            <a:lvl1pPr lvl="0" algn="ctr" rtl="0">
              <a:spcBef>
                <a:spcPts val="0"/>
              </a:spcBef>
              <a:defRPr i="1"/>
            </a:lvl1pPr>
            <a:lvl2pPr lvl="1" algn="ctr" rtl="0">
              <a:spcBef>
                <a:spcPts val="0"/>
              </a:spcBef>
              <a:defRPr i="1"/>
            </a:lvl2pPr>
            <a:lvl3pPr lvl="2" algn="ctr" rtl="0">
              <a:spcBef>
                <a:spcPts val="0"/>
              </a:spcBef>
              <a:defRPr i="1"/>
            </a:lvl3pPr>
            <a:lvl4pPr lvl="3" algn="ctr" rtl="0">
              <a:spcBef>
                <a:spcPts val="0"/>
              </a:spcBef>
              <a:defRPr i="1"/>
            </a:lvl4pPr>
            <a:lvl5pPr lvl="4" algn="ctr" rtl="0">
              <a:spcBef>
                <a:spcPts val="0"/>
              </a:spcBef>
              <a:defRPr i="1"/>
            </a:lvl5pPr>
            <a:lvl6pPr lvl="5" algn="ctr" rtl="0">
              <a:spcBef>
                <a:spcPts val="0"/>
              </a:spcBef>
              <a:defRPr i="1"/>
            </a:lvl6pPr>
            <a:lvl7pPr lvl="6" algn="ctr" rtl="0">
              <a:spcBef>
                <a:spcPts val="0"/>
              </a:spcBef>
              <a:defRPr i="1"/>
            </a:lvl7pPr>
            <a:lvl8pPr lvl="7" algn="ctr" rtl="0">
              <a:spcBef>
                <a:spcPts val="0"/>
              </a:spcBef>
              <a:defRPr i="1"/>
            </a:lvl8pPr>
            <a:lvl9pPr lvl="8" algn="ctr">
              <a:spcBef>
                <a:spcPts val="0"/>
              </a:spcBef>
              <a:defRPr i="1"/>
            </a:lvl9pPr>
          </a:lstStyle>
          <a:p>
            <a:endParaRPr/>
          </a:p>
        </p:txBody>
      </p:sp>
      <p:sp>
        <p:nvSpPr>
          <p:cNvPr id="23" name="Shape 23"/>
          <p:cNvSpPr txBox="1"/>
          <p:nvPr/>
        </p:nvSpPr>
        <p:spPr>
          <a:xfrm>
            <a:off x="3593400" y="1575225"/>
            <a:ext cx="1957200" cy="871499"/>
          </a:xfrm>
          <a:prstGeom prst="rect">
            <a:avLst/>
          </a:prstGeom>
          <a:noFill/>
          <a:ln>
            <a:noFill/>
          </a:ln>
        </p:spPr>
        <p:txBody>
          <a:bodyPr lIns="91425" tIns="91425" rIns="91425" bIns="91425" anchor="t" anchorCtr="0">
            <a:noAutofit/>
          </a:bodyPr>
          <a:lstStyle/>
          <a:p>
            <a:pPr lvl="0" algn="ctr">
              <a:spcBef>
                <a:spcPts val="0"/>
              </a:spcBef>
              <a:buNone/>
            </a:pPr>
            <a:r>
              <a:rPr lang="en" sz="9600" b="1">
                <a:solidFill>
                  <a:srgbClr val="97ABBC"/>
                </a:solidFill>
              </a:rPr>
              <a:t>“</a:t>
            </a:r>
          </a:p>
        </p:txBody>
      </p:sp>
      <p:sp>
        <p:nvSpPr>
          <p:cNvPr id="24" name="Shape 24"/>
          <p:cNvSpPr/>
          <p:nvPr/>
        </p:nvSpPr>
        <p:spPr>
          <a:xfrm>
            <a:off x="5723283" y="2132900"/>
            <a:ext cx="1710300" cy="102899"/>
          </a:xfrm>
          <a:prstGeom prst="rect">
            <a:avLst/>
          </a:prstGeom>
          <a:solidFill>
            <a:srgbClr val="FF9715"/>
          </a:solidFill>
          <a:ln>
            <a:noFill/>
          </a:ln>
        </p:spPr>
        <p:txBody>
          <a:bodyPr lIns="91425" tIns="91425" rIns="91425" bIns="91425" anchor="ctr" anchorCtr="0">
            <a:noAutofit/>
          </a:bodyPr>
          <a:lstStyle/>
          <a:p>
            <a:pPr lvl="0">
              <a:spcBef>
                <a:spcPts val="0"/>
              </a:spcBef>
              <a:buNone/>
            </a:pPr>
            <a:endParaRPr/>
          </a:p>
        </p:txBody>
      </p:sp>
      <p:sp>
        <p:nvSpPr>
          <p:cNvPr id="25" name="Shape 25"/>
          <p:cNvSpPr/>
          <p:nvPr/>
        </p:nvSpPr>
        <p:spPr>
          <a:xfrm>
            <a:off x="7434176" y="2132900"/>
            <a:ext cx="1710300" cy="102899"/>
          </a:xfrm>
          <a:prstGeom prst="rect">
            <a:avLst/>
          </a:prstGeom>
          <a:solidFill>
            <a:srgbClr val="F20253"/>
          </a:solidFill>
          <a:ln>
            <a:noFill/>
          </a:ln>
        </p:spPr>
        <p:txBody>
          <a:bodyPr lIns="91425" tIns="91425" rIns="91425" bIns="91425" anchor="ctr" anchorCtr="0">
            <a:noAutofit/>
          </a:bodyPr>
          <a:lstStyle/>
          <a:p>
            <a:pPr lvl="0">
              <a:spcBef>
                <a:spcPts val="0"/>
              </a:spcBef>
              <a:buNone/>
            </a:pPr>
            <a:endParaRPr/>
          </a:p>
        </p:txBody>
      </p:sp>
      <p:sp>
        <p:nvSpPr>
          <p:cNvPr id="26" name="Shape 26"/>
          <p:cNvSpPr/>
          <p:nvPr/>
        </p:nvSpPr>
        <p:spPr>
          <a:xfrm>
            <a:off x="0" y="2132900"/>
            <a:ext cx="1710300" cy="102899"/>
          </a:xfrm>
          <a:prstGeom prst="rect">
            <a:avLst/>
          </a:prstGeom>
          <a:solidFill>
            <a:srgbClr val="7ECEFD"/>
          </a:solidFill>
          <a:ln>
            <a:noFill/>
          </a:ln>
        </p:spPr>
        <p:txBody>
          <a:bodyPr lIns="91425" tIns="91425" rIns="91425" bIns="91425" anchor="ctr" anchorCtr="0">
            <a:noAutofit/>
          </a:bodyPr>
          <a:lstStyle/>
          <a:p>
            <a:pPr lvl="0">
              <a:spcBef>
                <a:spcPts val="0"/>
              </a:spcBef>
              <a:buNone/>
            </a:pPr>
            <a:endParaRPr/>
          </a:p>
        </p:txBody>
      </p:sp>
      <p:sp>
        <p:nvSpPr>
          <p:cNvPr id="27" name="Shape 27"/>
          <p:cNvSpPr/>
          <p:nvPr/>
        </p:nvSpPr>
        <p:spPr>
          <a:xfrm>
            <a:off x="1710424" y="2132900"/>
            <a:ext cx="1710300" cy="102899"/>
          </a:xfrm>
          <a:prstGeom prst="rect">
            <a:avLst/>
          </a:prstGeom>
          <a:solidFill>
            <a:srgbClr val="2185C5"/>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ubtitle">
    <p:spTree>
      <p:nvGrpSpPr>
        <p:cNvPr id="1" name="Shape 14"/>
        <p:cNvGrpSpPr/>
        <p:nvPr/>
      </p:nvGrpSpPr>
      <p:grpSpPr>
        <a:xfrm>
          <a:off x="0" y="0"/>
          <a:ext cx="0" cy="0"/>
          <a:chOff x="0" y="0"/>
          <a:chExt cx="0" cy="0"/>
        </a:xfrm>
      </p:grpSpPr>
      <p:sp>
        <p:nvSpPr>
          <p:cNvPr id="15" name="Shape 15"/>
          <p:cNvSpPr/>
          <p:nvPr/>
        </p:nvSpPr>
        <p:spPr>
          <a:xfrm>
            <a:off x="0" y="0"/>
            <a:ext cx="9144000" cy="5323800"/>
          </a:xfrm>
          <a:prstGeom prst="rect">
            <a:avLst/>
          </a:prstGeom>
          <a:solidFill>
            <a:srgbClr val="2185C5"/>
          </a:solidFill>
          <a:ln>
            <a:noFill/>
          </a:ln>
        </p:spPr>
        <p:txBody>
          <a:bodyPr lIns="91425" tIns="91425" rIns="91425" bIns="91425" anchor="ctr" anchorCtr="0">
            <a:noAutofit/>
          </a:bodyPr>
          <a:lstStyle/>
          <a:p>
            <a:pPr lvl="0">
              <a:spcBef>
                <a:spcPts val="0"/>
              </a:spcBef>
              <a:buNone/>
            </a:pPr>
            <a:endParaRPr/>
          </a:p>
        </p:txBody>
      </p:sp>
      <p:sp>
        <p:nvSpPr>
          <p:cNvPr id="16" name="Shape 16"/>
          <p:cNvSpPr txBox="1">
            <a:spLocks noGrp="1"/>
          </p:cNvSpPr>
          <p:nvPr>
            <p:ph type="ctrTitle"/>
          </p:nvPr>
        </p:nvSpPr>
        <p:spPr>
          <a:xfrm>
            <a:off x="685800" y="2111123"/>
            <a:ext cx="7772400" cy="1546500"/>
          </a:xfrm>
          <a:prstGeom prst="rect">
            <a:avLst/>
          </a:prstGeom>
        </p:spPr>
        <p:txBody>
          <a:bodyPr lIns="91425" tIns="91425" rIns="91425" bIns="91425" anchor="b" anchorCtr="0"/>
          <a:lstStyle>
            <a:lvl1pPr lvl="0" algn="ctr" rtl="0">
              <a:spcBef>
                <a:spcPts val="0"/>
              </a:spcBef>
              <a:buClr>
                <a:srgbClr val="FFFFFF"/>
              </a:buClr>
              <a:buSzPct val="100000"/>
              <a:defRPr sz="4800">
                <a:solidFill>
                  <a:srgbClr val="FFFFFF"/>
                </a:solidFill>
              </a:defRPr>
            </a:lvl1pPr>
            <a:lvl2pPr lvl="1" algn="ctr" rtl="0">
              <a:spcBef>
                <a:spcPts val="0"/>
              </a:spcBef>
              <a:buClr>
                <a:srgbClr val="FFFFFF"/>
              </a:buClr>
              <a:buSzPct val="100000"/>
              <a:defRPr sz="4800">
                <a:solidFill>
                  <a:srgbClr val="FFFFFF"/>
                </a:solidFill>
              </a:defRPr>
            </a:lvl2pPr>
            <a:lvl3pPr lvl="2" algn="ctr" rtl="0">
              <a:spcBef>
                <a:spcPts val="0"/>
              </a:spcBef>
              <a:buClr>
                <a:srgbClr val="FFFFFF"/>
              </a:buClr>
              <a:buSzPct val="100000"/>
              <a:defRPr sz="4800">
                <a:solidFill>
                  <a:srgbClr val="FFFFFF"/>
                </a:solidFill>
              </a:defRPr>
            </a:lvl3pPr>
            <a:lvl4pPr lvl="3" algn="ctr" rtl="0">
              <a:spcBef>
                <a:spcPts val="0"/>
              </a:spcBef>
              <a:buClr>
                <a:srgbClr val="FFFFFF"/>
              </a:buClr>
              <a:buSzPct val="100000"/>
              <a:defRPr sz="4800">
                <a:solidFill>
                  <a:srgbClr val="FFFFFF"/>
                </a:solidFill>
              </a:defRPr>
            </a:lvl4pPr>
            <a:lvl5pPr lvl="4" algn="ctr" rtl="0">
              <a:spcBef>
                <a:spcPts val="0"/>
              </a:spcBef>
              <a:buClr>
                <a:srgbClr val="FFFFFF"/>
              </a:buClr>
              <a:buSzPct val="100000"/>
              <a:defRPr sz="4800">
                <a:solidFill>
                  <a:srgbClr val="FFFFFF"/>
                </a:solidFill>
              </a:defRPr>
            </a:lvl5pPr>
            <a:lvl6pPr lvl="5" algn="ctr" rtl="0">
              <a:spcBef>
                <a:spcPts val="0"/>
              </a:spcBef>
              <a:buClr>
                <a:srgbClr val="FFFFFF"/>
              </a:buClr>
              <a:buSzPct val="100000"/>
              <a:defRPr sz="4800">
                <a:solidFill>
                  <a:srgbClr val="FFFFFF"/>
                </a:solidFill>
              </a:defRPr>
            </a:lvl6pPr>
            <a:lvl7pPr lvl="6" algn="ctr" rtl="0">
              <a:spcBef>
                <a:spcPts val="0"/>
              </a:spcBef>
              <a:buClr>
                <a:srgbClr val="FFFFFF"/>
              </a:buClr>
              <a:buSzPct val="100000"/>
              <a:defRPr sz="4800">
                <a:solidFill>
                  <a:srgbClr val="FFFFFF"/>
                </a:solidFill>
              </a:defRPr>
            </a:lvl7pPr>
            <a:lvl8pPr lvl="7" algn="ctr" rtl="0">
              <a:spcBef>
                <a:spcPts val="0"/>
              </a:spcBef>
              <a:buClr>
                <a:srgbClr val="FFFFFF"/>
              </a:buClr>
              <a:buSzPct val="100000"/>
              <a:defRPr sz="4800">
                <a:solidFill>
                  <a:srgbClr val="FFFFFF"/>
                </a:solidFill>
              </a:defRPr>
            </a:lvl8pPr>
            <a:lvl9pPr lvl="8" algn="ctr" rtl="0">
              <a:spcBef>
                <a:spcPts val="0"/>
              </a:spcBef>
              <a:buClr>
                <a:srgbClr val="FFFFFF"/>
              </a:buClr>
              <a:buSzPct val="100000"/>
              <a:defRPr sz="4800">
                <a:solidFill>
                  <a:srgbClr val="FFFFFF"/>
                </a:solidFill>
              </a:defRPr>
            </a:lvl9pPr>
          </a:lstStyle>
          <a:p>
            <a:endParaRPr/>
          </a:p>
        </p:txBody>
      </p:sp>
      <p:sp>
        <p:nvSpPr>
          <p:cNvPr id="17" name="Shape 17"/>
          <p:cNvSpPr txBox="1">
            <a:spLocks noGrp="1"/>
          </p:cNvSpPr>
          <p:nvPr>
            <p:ph type="subTitle" idx="1"/>
          </p:nvPr>
        </p:nvSpPr>
        <p:spPr>
          <a:xfrm>
            <a:off x="685800" y="3786737"/>
            <a:ext cx="7772400" cy="1046400"/>
          </a:xfrm>
          <a:prstGeom prst="rect">
            <a:avLst/>
          </a:prstGeom>
        </p:spPr>
        <p:txBody>
          <a:bodyPr lIns="91425" tIns="91425" rIns="91425" bIns="91425" anchor="t" anchorCtr="0"/>
          <a:lstStyle>
            <a:lvl1pPr lvl="0" algn="ctr" rtl="0">
              <a:spcBef>
                <a:spcPts val="0"/>
              </a:spcBef>
              <a:buClr>
                <a:srgbClr val="FFFFFF"/>
              </a:buClr>
              <a:buSzPct val="100000"/>
              <a:buNone/>
              <a:defRPr sz="2400" b="1">
                <a:solidFill>
                  <a:srgbClr val="FFFFFF"/>
                </a:solidFill>
              </a:defRPr>
            </a:lvl1pPr>
            <a:lvl2pPr lvl="1" algn="ctr" rtl="0">
              <a:spcBef>
                <a:spcPts val="0"/>
              </a:spcBef>
              <a:buClr>
                <a:srgbClr val="FFFFFF"/>
              </a:buClr>
              <a:buNone/>
              <a:defRPr b="1">
                <a:solidFill>
                  <a:srgbClr val="FFFFFF"/>
                </a:solidFill>
              </a:defRPr>
            </a:lvl2pPr>
            <a:lvl3pPr lvl="2" algn="ctr" rtl="0">
              <a:spcBef>
                <a:spcPts val="0"/>
              </a:spcBef>
              <a:buClr>
                <a:srgbClr val="FFFFFF"/>
              </a:buClr>
              <a:buNone/>
              <a:defRPr b="1">
                <a:solidFill>
                  <a:srgbClr val="FFFFFF"/>
                </a:solidFill>
              </a:defRPr>
            </a:lvl3pPr>
            <a:lvl4pPr lvl="3" algn="ctr" rtl="0">
              <a:spcBef>
                <a:spcPts val="0"/>
              </a:spcBef>
              <a:buClr>
                <a:srgbClr val="FFFFFF"/>
              </a:buClr>
              <a:buSzPct val="100000"/>
              <a:buNone/>
              <a:defRPr sz="2400" b="1">
                <a:solidFill>
                  <a:srgbClr val="FFFFFF"/>
                </a:solidFill>
              </a:defRPr>
            </a:lvl4pPr>
            <a:lvl5pPr lvl="4" algn="ctr" rtl="0">
              <a:spcBef>
                <a:spcPts val="0"/>
              </a:spcBef>
              <a:buClr>
                <a:srgbClr val="FFFFFF"/>
              </a:buClr>
              <a:buSzPct val="100000"/>
              <a:buNone/>
              <a:defRPr sz="2400" b="1">
                <a:solidFill>
                  <a:srgbClr val="FFFFFF"/>
                </a:solidFill>
              </a:defRPr>
            </a:lvl5pPr>
            <a:lvl6pPr lvl="5" algn="ctr" rtl="0">
              <a:spcBef>
                <a:spcPts val="0"/>
              </a:spcBef>
              <a:buClr>
                <a:srgbClr val="FFFFFF"/>
              </a:buClr>
              <a:buSzPct val="100000"/>
              <a:buNone/>
              <a:defRPr sz="2400" b="1">
                <a:solidFill>
                  <a:srgbClr val="FFFFFF"/>
                </a:solidFill>
              </a:defRPr>
            </a:lvl6pPr>
            <a:lvl7pPr lvl="6" algn="ctr" rtl="0">
              <a:spcBef>
                <a:spcPts val="0"/>
              </a:spcBef>
              <a:buClr>
                <a:srgbClr val="FFFFFF"/>
              </a:buClr>
              <a:buSzPct val="100000"/>
              <a:buNone/>
              <a:defRPr sz="2400" b="1">
                <a:solidFill>
                  <a:srgbClr val="FFFFFF"/>
                </a:solidFill>
              </a:defRPr>
            </a:lvl7pPr>
            <a:lvl8pPr lvl="7" algn="ctr" rtl="0">
              <a:spcBef>
                <a:spcPts val="0"/>
              </a:spcBef>
              <a:buClr>
                <a:srgbClr val="FFFFFF"/>
              </a:buClr>
              <a:buSzPct val="100000"/>
              <a:buNone/>
              <a:defRPr sz="2400" b="1">
                <a:solidFill>
                  <a:srgbClr val="FFFFFF"/>
                </a:solidFill>
              </a:defRPr>
            </a:lvl8pPr>
            <a:lvl9pPr lvl="8" algn="ctr" rtl="0">
              <a:spcBef>
                <a:spcPts val="0"/>
              </a:spcBef>
              <a:buClr>
                <a:srgbClr val="FFFFFF"/>
              </a:buClr>
              <a:buSzPct val="100000"/>
              <a:buNone/>
              <a:defRPr sz="2400" b="1">
                <a:solidFill>
                  <a:srgbClr val="FFFFFF"/>
                </a:solidFill>
              </a:defRPr>
            </a:lvl9pPr>
          </a:lstStyle>
          <a:p>
            <a:endParaRPr/>
          </a:p>
        </p:txBody>
      </p:sp>
      <p:sp>
        <p:nvSpPr>
          <p:cNvPr id="18" name="Shape 18"/>
          <p:cNvSpPr/>
          <p:nvPr/>
        </p:nvSpPr>
        <p:spPr>
          <a:xfrm>
            <a:off x="3047703" y="5323800"/>
            <a:ext cx="3047700" cy="102899"/>
          </a:xfrm>
          <a:prstGeom prst="rect">
            <a:avLst/>
          </a:prstGeom>
          <a:solidFill>
            <a:srgbClr val="FF9715"/>
          </a:solidFill>
          <a:ln>
            <a:noFill/>
          </a:ln>
        </p:spPr>
        <p:txBody>
          <a:bodyPr lIns="91425" tIns="91425" rIns="91425" bIns="91425" anchor="ctr" anchorCtr="0">
            <a:noAutofit/>
          </a:bodyPr>
          <a:lstStyle/>
          <a:p>
            <a:pPr lvl="0">
              <a:spcBef>
                <a:spcPts val="0"/>
              </a:spcBef>
              <a:buNone/>
            </a:pPr>
            <a:endParaRPr/>
          </a:p>
        </p:txBody>
      </p:sp>
      <p:sp>
        <p:nvSpPr>
          <p:cNvPr id="19" name="Shape 19"/>
          <p:cNvSpPr/>
          <p:nvPr/>
        </p:nvSpPr>
        <p:spPr>
          <a:xfrm>
            <a:off x="6096270" y="5323800"/>
            <a:ext cx="3047700" cy="102899"/>
          </a:xfrm>
          <a:prstGeom prst="rect">
            <a:avLst/>
          </a:prstGeom>
          <a:solidFill>
            <a:srgbClr val="F20253"/>
          </a:solidFill>
          <a:ln>
            <a:noFill/>
          </a:ln>
        </p:spPr>
        <p:txBody>
          <a:bodyPr lIns="91425" tIns="91425" rIns="91425" bIns="91425" anchor="ctr" anchorCtr="0">
            <a:noAutofit/>
          </a:bodyPr>
          <a:lstStyle/>
          <a:p>
            <a:pPr lvl="0">
              <a:spcBef>
                <a:spcPts val="0"/>
              </a:spcBef>
              <a:buNone/>
            </a:pPr>
            <a:endParaRPr/>
          </a:p>
        </p:txBody>
      </p:sp>
      <p:sp>
        <p:nvSpPr>
          <p:cNvPr id="20" name="Shape 20"/>
          <p:cNvSpPr/>
          <p:nvPr/>
        </p:nvSpPr>
        <p:spPr>
          <a:xfrm>
            <a:off x="1" y="5323800"/>
            <a:ext cx="3047700" cy="102899"/>
          </a:xfrm>
          <a:prstGeom prst="rect">
            <a:avLst/>
          </a:prstGeom>
          <a:solidFill>
            <a:srgbClr val="7ECEFD"/>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893700" y="274650"/>
            <a:ext cx="6462600" cy="11430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0" name="Shape 30"/>
          <p:cNvSpPr txBox="1">
            <a:spLocks noGrp="1"/>
          </p:cNvSpPr>
          <p:nvPr>
            <p:ph type="body" idx="1"/>
          </p:nvPr>
        </p:nvSpPr>
        <p:spPr>
          <a:xfrm>
            <a:off x="893700" y="1831450"/>
            <a:ext cx="6462600" cy="47363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1" name="Shape 31"/>
          <p:cNvSpPr/>
          <p:nvPr/>
        </p:nvSpPr>
        <p:spPr>
          <a:xfrm>
            <a:off x="7356366" y="6755100"/>
            <a:ext cx="893699" cy="102899"/>
          </a:xfrm>
          <a:prstGeom prst="rect">
            <a:avLst/>
          </a:prstGeom>
          <a:solidFill>
            <a:srgbClr val="FF9715"/>
          </a:solidFill>
          <a:ln>
            <a:noFill/>
          </a:ln>
        </p:spPr>
        <p:txBody>
          <a:bodyPr lIns="91425" tIns="91425" rIns="91425" bIns="91425" anchor="ctr" anchorCtr="0">
            <a:noAutofit/>
          </a:bodyPr>
          <a:lstStyle/>
          <a:p>
            <a:pPr lvl="0">
              <a:spcBef>
                <a:spcPts val="0"/>
              </a:spcBef>
              <a:buNone/>
            </a:pPr>
            <a:endParaRPr/>
          </a:p>
        </p:txBody>
      </p:sp>
      <p:sp>
        <p:nvSpPr>
          <p:cNvPr id="32" name="Shape 32"/>
          <p:cNvSpPr/>
          <p:nvPr/>
        </p:nvSpPr>
        <p:spPr>
          <a:xfrm>
            <a:off x="8250311" y="6755100"/>
            <a:ext cx="893699" cy="102899"/>
          </a:xfrm>
          <a:prstGeom prst="rect">
            <a:avLst/>
          </a:prstGeom>
          <a:solidFill>
            <a:srgbClr val="F20253"/>
          </a:solidFill>
          <a:ln>
            <a:noFill/>
          </a:ln>
        </p:spPr>
        <p:txBody>
          <a:bodyPr lIns="91425" tIns="91425" rIns="91425" bIns="91425" anchor="ctr" anchorCtr="0">
            <a:noAutofit/>
          </a:bodyPr>
          <a:lstStyle/>
          <a:p>
            <a:pPr lvl="0">
              <a:spcBef>
                <a:spcPts val="0"/>
              </a:spcBef>
              <a:buNone/>
            </a:pPr>
            <a:endParaRPr/>
          </a:p>
        </p:txBody>
      </p:sp>
      <p:sp>
        <p:nvSpPr>
          <p:cNvPr id="33" name="Shape 33"/>
          <p:cNvSpPr/>
          <p:nvPr/>
        </p:nvSpPr>
        <p:spPr>
          <a:xfrm>
            <a:off x="0" y="6755100"/>
            <a:ext cx="893699" cy="102899"/>
          </a:xfrm>
          <a:prstGeom prst="rect">
            <a:avLst/>
          </a:prstGeom>
          <a:solidFill>
            <a:srgbClr val="7ECEFD"/>
          </a:solidFill>
          <a:ln>
            <a:noFill/>
          </a:ln>
        </p:spPr>
        <p:txBody>
          <a:bodyPr lIns="91425" tIns="91425" rIns="91425" bIns="91425" anchor="ctr" anchorCtr="0">
            <a:noAutofit/>
          </a:bodyPr>
          <a:lstStyle/>
          <a:p>
            <a:pPr lvl="0">
              <a:spcBef>
                <a:spcPts val="0"/>
              </a:spcBef>
              <a:buNone/>
            </a:pPr>
            <a:endParaRPr/>
          </a:p>
        </p:txBody>
      </p:sp>
      <p:sp>
        <p:nvSpPr>
          <p:cNvPr id="34" name="Shape 34"/>
          <p:cNvSpPr/>
          <p:nvPr/>
        </p:nvSpPr>
        <p:spPr>
          <a:xfrm>
            <a:off x="893709" y="6755100"/>
            <a:ext cx="6462600" cy="102899"/>
          </a:xfrm>
          <a:prstGeom prst="rect">
            <a:avLst/>
          </a:prstGeom>
          <a:solidFill>
            <a:srgbClr val="2185C5"/>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721425" y="3785246"/>
            <a:ext cx="5216699" cy="1546500"/>
          </a:xfrm>
          <a:prstGeom prst="rect">
            <a:avLst/>
          </a:prstGeom>
        </p:spPr>
        <p:txBody>
          <a:bodyPr lIns="91425" tIns="91425" rIns="91425" bIns="91425" anchor="t" anchorCtr="0"/>
          <a:lstStyle>
            <a:lvl1pPr lvl="0">
              <a:spcBef>
                <a:spcPts val="0"/>
              </a:spcBef>
              <a:buClr>
                <a:srgbClr val="2185C5"/>
              </a:buClr>
              <a:buSzPct val="100000"/>
              <a:defRPr sz="4800">
                <a:solidFill>
                  <a:srgbClr val="2185C5"/>
                </a:solidFill>
              </a:defRPr>
            </a:lvl1pPr>
            <a:lvl2pPr lvl="1">
              <a:spcBef>
                <a:spcPts val="0"/>
              </a:spcBef>
              <a:buClr>
                <a:srgbClr val="2185C5"/>
              </a:buClr>
              <a:buSzPct val="100000"/>
              <a:defRPr sz="4800">
                <a:solidFill>
                  <a:srgbClr val="2185C5"/>
                </a:solidFill>
              </a:defRPr>
            </a:lvl2pPr>
            <a:lvl3pPr lvl="2">
              <a:spcBef>
                <a:spcPts val="0"/>
              </a:spcBef>
              <a:buClr>
                <a:srgbClr val="2185C5"/>
              </a:buClr>
              <a:buSzPct val="100000"/>
              <a:defRPr sz="4800">
                <a:solidFill>
                  <a:srgbClr val="2185C5"/>
                </a:solidFill>
              </a:defRPr>
            </a:lvl3pPr>
            <a:lvl4pPr lvl="3">
              <a:spcBef>
                <a:spcPts val="0"/>
              </a:spcBef>
              <a:buClr>
                <a:srgbClr val="2185C5"/>
              </a:buClr>
              <a:buSzPct val="100000"/>
              <a:defRPr sz="4800">
                <a:solidFill>
                  <a:srgbClr val="2185C5"/>
                </a:solidFill>
              </a:defRPr>
            </a:lvl4pPr>
            <a:lvl5pPr lvl="4">
              <a:spcBef>
                <a:spcPts val="0"/>
              </a:spcBef>
              <a:buClr>
                <a:srgbClr val="2185C5"/>
              </a:buClr>
              <a:buSzPct val="100000"/>
              <a:defRPr sz="4800">
                <a:solidFill>
                  <a:srgbClr val="2185C5"/>
                </a:solidFill>
              </a:defRPr>
            </a:lvl5pPr>
            <a:lvl6pPr lvl="5">
              <a:spcBef>
                <a:spcPts val="0"/>
              </a:spcBef>
              <a:buClr>
                <a:srgbClr val="2185C5"/>
              </a:buClr>
              <a:buSzPct val="100000"/>
              <a:defRPr sz="4800">
                <a:solidFill>
                  <a:srgbClr val="2185C5"/>
                </a:solidFill>
              </a:defRPr>
            </a:lvl6pPr>
            <a:lvl7pPr lvl="6">
              <a:spcBef>
                <a:spcPts val="0"/>
              </a:spcBef>
              <a:buClr>
                <a:srgbClr val="2185C5"/>
              </a:buClr>
              <a:buSzPct val="100000"/>
              <a:defRPr sz="4800">
                <a:solidFill>
                  <a:srgbClr val="2185C5"/>
                </a:solidFill>
              </a:defRPr>
            </a:lvl7pPr>
            <a:lvl8pPr lvl="7">
              <a:spcBef>
                <a:spcPts val="0"/>
              </a:spcBef>
              <a:buClr>
                <a:srgbClr val="2185C5"/>
              </a:buClr>
              <a:buSzPct val="100000"/>
              <a:defRPr sz="4800">
                <a:solidFill>
                  <a:srgbClr val="2185C5"/>
                </a:solidFill>
              </a:defRPr>
            </a:lvl8pPr>
            <a:lvl9pPr lvl="8">
              <a:spcBef>
                <a:spcPts val="0"/>
              </a:spcBef>
              <a:buClr>
                <a:srgbClr val="2185C5"/>
              </a:buClr>
              <a:buSzPct val="100000"/>
              <a:defRPr sz="4800">
                <a:solidFill>
                  <a:srgbClr val="2185C5"/>
                </a:solidFill>
              </a:defRPr>
            </a:lvl9pPr>
          </a:lstStyle>
          <a:p>
            <a:endParaRPr/>
          </a:p>
        </p:txBody>
      </p:sp>
      <p:sp>
        <p:nvSpPr>
          <p:cNvPr id="10" name="Shape 10"/>
          <p:cNvSpPr/>
          <p:nvPr/>
        </p:nvSpPr>
        <p:spPr>
          <a:xfrm>
            <a:off x="5938246" y="3377550"/>
            <a:ext cx="721800" cy="102899"/>
          </a:xfrm>
          <a:prstGeom prst="rect">
            <a:avLst/>
          </a:prstGeom>
          <a:solidFill>
            <a:srgbClr val="FF9715"/>
          </a:solidFill>
          <a:ln>
            <a:noFill/>
          </a:ln>
        </p:spPr>
        <p:txBody>
          <a:bodyPr lIns="91425" tIns="91425" rIns="91425" bIns="91425" anchor="ctr" anchorCtr="0">
            <a:noAutofit/>
          </a:bodyPr>
          <a:lstStyle/>
          <a:p>
            <a:pPr lvl="0">
              <a:spcBef>
                <a:spcPts val="0"/>
              </a:spcBef>
              <a:buNone/>
            </a:pPr>
            <a:endParaRPr/>
          </a:p>
        </p:txBody>
      </p:sp>
      <p:sp>
        <p:nvSpPr>
          <p:cNvPr id="11" name="Shape 11"/>
          <p:cNvSpPr/>
          <p:nvPr/>
        </p:nvSpPr>
        <p:spPr>
          <a:xfrm>
            <a:off x="6659860" y="3377550"/>
            <a:ext cx="721800" cy="102899"/>
          </a:xfrm>
          <a:prstGeom prst="rect">
            <a:avLst/>
          </a:prstGeom>
          <a:solidFill>
            <a:srgbClr val="F20253"/>
          </a:solidFill>
          <a:ln>
            <a:noFill/>
          </a:ln>
        </p:spPr>
        <p:txBody>
          <a:bodyPr lIns="91425" tIns="91425" rIns="91425" bIns="91425" anchor="ctr" anchorCtr="0">
            <a:noAutofit/>
          </a:bodyPr>
          <a:lstStyle/>
          <a:p>
            <a:pPr lvl="0">
              <a:spcBef>
                <a:spcPts val="0"/>
              </a:spcBef>
              <a:buNone/>
            </a:pPr>
            <a:endParaRPr/>
          </a:p>
        </p:txBody>
      </p:sp>
      <p:sp>
        <p:nvSpPr>
          <p:cNvPr id="12" name="Shape 12"/>
          <p:cNvSpPr/>
          <p:nvPr/>
        </p:nvSpPr>
        <p:spPr>
          <a:xfrm>
            <a:off x="-1" y="3377550"/>
            <a:ext cx="721800" cy="102899"/>
          </a:xfrm>
          <a:prstGeom prst="rect">
            <a:avLst/>
          </a:prstGeom>
          <a:solidFill>
            <a:srgbClr val="7ECEFD"/>
          </a:solidFill>
          <a:ln>
            <a:noFill/>
          </a:ln>
        </p:spPr>
        <p:txBody>
          <a:bodyPr lIns="91425" tIns="91425" rIns="91425" bIns="91425" anchor="ctr" anchorCtr="0">
            <a:noAutofit/>
          </a:bodyPr>
          <a:lstStyle/>
          <a:p>
            <a:pPr lvl="0">
              <a:spcBef>
                <a:spcPts val="0"/>
              </a:spcBef>
              <a:buNone/>
            </a:pPr>
            <a:endParaRPr/>
          </a:p>
        </p:txBody>
      </p:sp>
      <p:sp>
        <p:nvSpPr>
          <p:cNvPr id="13" name="Shape 13"/>
          <p:cNvSpPr/>
          <p:nvPr/>
        </p:nvSpPr>
        <p:spPr>
          <a:xfrm>
            <a:off x="721424" y="3377550"/>
            <a:ext cx="5216699" cy="102899"/>
          </a:xfrm>
          <a:prstGeom prst="rect">
            <a:avLst/>
          </a:prstGeom>
          <a:solidFill>
            <a:srgbClr val="2185C5"/>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Blank color background">
    <p:bg>
      <p:bgPr>
        <a:solidFill>
          <a:srgbClr val="2185C5"/>
        </a:solidFill>
        <a:effectLst/>
      </p:bgPr>
    </p:bg>
    <p:spTree>
      <p:nvGrpSpPr>
        <p:cNvPr id="1" name="Shape 69"/>
        <p:cNvGrpSpPr/>
        <p:nvPr/>
      </p:nvGrpSpPr>
      <p:grpSpPr>
        <a:xfrm>
          <a:off x="0" y="0"/>
          <a:ext cx="0" cy="0"/>
          <a:chOff x="0" y="0"/>
          <a:chExt cx="0" cy="0"/>
        </a:xfrm>
      </p:grpSpPr>
      <p:sp>
        <p:nvSpPr>
          <p:cNvPr id="70" name="Shape 70"/>
          <p:cNvSpPr/>
          <p:nvPr/>
        </p:nvSpPr>
        <p:spPr>
          <a:xfrm>
            <a:off x="7356366" y="6755100"/>
            <a:ext cx="893699" cy="102899"/>
          </a:xfrm>
          <a:prstGeom prst="rect">
            <a:avLst/>
          </a:prstGeom>
          <a:solidFill>
            <a:srgbClr val="FF9715"/>
          </a:solidFill>
          <a:ln>
            <a:noFill/>
          </a:ln>
        </p:spPr>
        <p:txBody>
          <a:bodyPr lIns="91425" tIns="91425" rIns="91425" bIns="91425" anchor="ctr" anchorCtr="0">
            <a:noAutofit/>
          </a:bodyPr>
          <a:lstStyle/>
          <a:p>
            <a:pPr lvl="0">
              <a:spcBef>
                <a:spcPts val="0"/>
              </a:spcBef>
              <a:buNone/>
            </a:pPr>
            <a:endParaRPr/>
          </a:p>
        </p:txBody>
      </p:sp>
      <p:sp>
        <p:nvSpPr>
          <p:cNvPr id="71" name="Shape 71"/>
          <p:cNvSpPr/>
          <p:nvPr/>
        </p:nvSpPr>
        <p:spPr>
          <a:xfrm>
            <a:off x="8250311" y="6755100"/>
            <a:ext cx="893699" cy="102899"/>
          </a:xfrm>
          <a:prstGeom prst="rect">
            <a:avLst/>
          </a:prstGeom>
          <a:solidFill>
            <a:srgbClr val="F20253"/>
          </a:solidFill>
          <a:ln>
            <a:noFill/>
          </a:ln>
        </p:spPr>
        <p:txBody>
          <a:bodyPr lIns="91425" tIns="91425" rIns="91425" bIns="91425" anchor="ctr" anchorCtr="0">
            <a:noAutofit/>
          </a:bodyPr>
          <a:lstStyle/>
          <a:p>
            <a:pPr lvl="0">
              <a:spcBef>
                <a:spcPts val="0"/>
              </a:spcBef>
              <a:buNone/>
            </a:pPr>
            <a:endParaRPr/>
          </a:p>
        </p:txBody>
      </p:sp>
      <p:sp>
        <p:nvSpPr>
          <p:cNvPr id="72" name="Shape 72"/>
          <p:cNvSpPr/>
          <p:nvPr/>
        </p:nvSpPr>
        <p:spPr>
          <a:xfrm>
            <a:off x="0" y="6755100"/>
            <a:ext cx="893699" cy="102899"/>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73" name="Shape 73"/>
          <p:cNvSpPr/>
          <p:nvPr/>
        </p:nvSpPr>
        <p:spPr>
          <a:xfrm>
            <a:off x="893709" y="6755100"/>
            <a:ext cx="6462600" cy="102899"/>
          </a:xfrm>
          <a:prstGeom prst="rect">
            <a:avLst/>
          </a:prstGeom>
          <a:solidFill>
            <a:srgbClr val="7ECEFD"/>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0CCA11E1-7BBA-408B-B090-4AE05A97E057}" type="datetimeFigureOut">
              <a:rPr lang="en-US" smtClean="0"/>
              <a:pPr/>
              <a:t>6/1/2022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4109EE-0740-4239-A02C-B521D655BB55}" type="slidenum">
              <a:rPr lang="en-US" smtClean="0"/>
              <a:pPr/>
              <a:t>‹#›</a:t>
            </a:fld>
            <a:endParaRPr lang="en-US"/>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p:spPr>
        <p:txBody>
          <a:bodyPr/>
          <a:lstStyle/>
          <a:p>
            <a:fld id="{0CCA11E1-7BBA-408B-B090-4AE05A97E057}" type="datetimeFigureOut">
              <a:rPr lang="en-US" smtClean="0"/>
              <a:pPr/>
              <a:t>6/1/2022</a:t>
            </a:fld>
            <a:endParaRPr lang="en-US"/>
          </a:p>
        </p:txBody>
      </p:sp>
      <p:sp>
        <p:nvSpPr>
          <p:cNvPr id="5" name="Footer Placeholder 4"/>
          <p:cNvSpPr>
            <a:spLocks noGrp="1"/>
          </p:cNvSpPr>
          <p:nvPr>
            <p:ph type="ftr" sz="quarter" idx="11"/>
          </p:nvPr>
        </p:nvSpPr>
        <p:spPr>
          <a:xfrm>
            <a:off x="2898648" y="6355080"/>
            <a:ext cx="3474720" cy="365760"/>
          </a:xfrm>
        </p:spPr>
        <p:txBody>
          <a:bodyPr/>
          <a:lstStyle/>
          <a:p>
            <a:endParaRPr lang="en-US"/>
          </a:p>
        </p:txBody>
      </p:sp>
      <p:sp>
        <p:nvSpPr>
          <p:cNvPr id="6" name="Slide Number Placeholder 5"/>
          <p:cNvSpPr>
            <a:spLocks noGrp="1"/>
          </p:cNvSpPr>
          <p:nvPr>
            <p:ph type="sldNum" sz="quarter" idx="12"/>
          </p:nvPr>
        </p:nvSpPr>
        <p:spPr>
          <a:xfrm>
            <a:off x="1069848" y="6355080"/>
            <a:ext cx="1520952" cy="365760"/>
          </a:xfrm>
        </p:spPr>
        <p:txBody>
          <a:bodyPr/>
          <a:lstStyle/>
          <a:p>
            <a:fld id="{244109EE-0740-4239-A02C-B521D655BB55}" type="slidenum">
              <a:rPr lang="en-US" smtClean="0"/>
              <a:pPr/>
              <a:t>‹#›</a:t>
            </a:fld>
            <a:endParaRPr lang="en-US"/>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0CCA11E1-7BBA-408B-B090-4AE05A97E057}" type="datetimeFigureOut">
              <a:rPr lang="en-US" smtClean="0"/>
              <a:pPr/>
              <a:t>6/1/2022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4109EE-0740-4239-A02C-B521D655BB55}" type="slidenum">
              <a:rPr lang="en-US" smtClean="0"/>
              <a:pPr/>
              <a:t>‹#›</a:t>
            </a:fld>
            <a:endParaRPr lang="en-US"/>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0CCA11E1-7BBA-408B-B090-4AE05A97E057}" type="datetimeFigureOut">
              <a:rPr lang="en-US" smtClean="0"/>
              <a:pPr/>
              <a:t>6/1/2022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44109EE-0740-4239-A02C-B521D655BB55}" type="slidenum">
              <a:rPr lang="en-US" smtClean="0"/>
              <a:pPr/>
              <a:t>‹#›</a:t>
            </a:fld>
            <a:endParaRPr lang="en-US"/>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0CCA11E1-7BBA-408B-B090-4AE05A97E057}" type="datetimeFigureOut">
              <a:rPr lang="en-US" smtClean="0"/>
              <a:pPr/>
              <a:t>6/1/2022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4109EE-0740-4239-A02C-B521D655BB55}" type="slidenum">
              <a:rPr lang="en-US" smtClean="0"/>
              <a:pPr/>
              <a:t>‹#›</a:t>
            </a:fld>
            <a:endParaRPr lang="en-US"/>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CA11E1-7BBA-408B-B090-4AE05A97E057}" type="datetimeFigureOut">
              <a:rPr lang="en-US" smtClean="0"/>
              <a:pPr/>
              <a:t>6/1/2022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44109EE-0740-4239-A02C-B521D655BB55}" type="slidenum">
              <a:rPr lang="en-US" smtClean="0"/>
              <a:pPr/>
              <a:t>‹#›</a:t>
            </a:fld>
            <a:endParaRPr lang="en-US"/>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0CCA11E1-7BBA-408B-B090-4AE05A97E057}" type="datetimeFigureOut">
              <a:rPr lang="en-US" smtClean="0"/>
              <a:pPr/>
              <a:t>6/1/2022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4109EE-0740-4239-A02C-B521D655BB55}"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0CCA11E1-7BBA-408B-B090-4AE05A97E057}" type="datetimeFigureOut">
              <a:rPr lang="en-US" smtClean="0"/>
              <a:pPr/>
              <a:t>6/1/2022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4109EE-0740-4239-A02C-B521D655BB55}"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fld id="{0CCA11E1-7BBA-408B-B090-4AE05A97E057}" type="datetimeFigureOut">
              <a:rPr lang="en-US" smtClean="0"/>
              <a:pPr/>
              <a:t>6/1/2022</a:t>
            </a:fld>
            <a:endParaRPr lang="en-US"/>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244109EE-0740-4239-A02C-B521D655BB55}" type="slidenum">
              <a:rPr lang="en-US" smtClean="0"/>
              <a:pPr/>
              <a:t>‹#›</a:t>
            </a:fld>
            <a:endParaRPr lang="en-US"/>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ctrTitle"/>
          </p:nvPr>
        </p:nvSpPr>
        <p:spPr>
          <a:xfrm>
            <a:off x="-457200" y="2057400"/>
            <a:ext cx="9220200" cy="1546500"/>
          </a:xfrm>
          <a:prstGeom prst="rect">
            <a:avLst/>
          </a:prstGeom>
        </p:spPr>
        <p:txBody>
          <a:bodyPr lIns="91425" tIns="91425" rIns="91425" bIns="91425" anchor="t" anchorCtr="0">
            <a:noAutofit/>
          </a:bodyPr>
          <a:lstStyle/>
          <a:p>
            <a:pPr algn="ctr"/>
            <a:r>
              <a:rPr lang="en-US" sz="4000" b="1" dirty="0"/>
              <a:t/>
            </a:r>
            <a:br>
              <a:rPr lang="en-US" sz="4000" b="1" dirty="0"/>
            </a:br>
            <a:r>
              <a:rPr lang="en-US" sz="4000" b="1" dirty="0"/>
              <a:t>8.Pointers</a:t>
            </a:r>
            <a:r>
              <a:rPr lang="en-US" sz="4000" b="1" dirty="0">
                <a:solidFill>
                  <a:srgbClr val="C00000"/>
                </a:solidFill>
              </a:rPr>
              <a:t>(Part II)</a:t>
            </a:r>
            <a:br>
              <a:rPr lang="en-US" sz="4000" b="1" dirty="0">
                <a:solidFill>
                  <a:srgbClr val="C00000"/>
                </a:solidFill>
              </a:rPr>
            </a:br>
            <a:r>
              <a:rPr lang="en-US" sz="4000" b="1" dirty="0">
                <a:solidFill>
                  <a:srgbClr val="C00000"/>
                </a:solidFill>
              </a:rPr>
              <a:t>Dynamic Memory Allocation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76200"/>
            <a:ext cx="8534400" cy="658368"/>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C00000"/>
                </a:solidFill>
                <a:effectLst>
                  <a:outerShdw blurRad="50000" dist="30000" dir="5400000" algn="tl" rotWithShape="0">
                    <a:srgbClr val="000000">
                      <a:alpha val="30000"/>
                    </a:srgbClr>
                  </a:outerShdw>
                </a:effectLst>
                <a:uLnTx/>
                <a:uFillTx/>
                <a:latin typeface="+mj-lt"/>
                <a:ea typeface="+mj-ea"/>
                <a:cs typeface="+mj-cs"/>
              </a:rPr>
              <a:t>Creating an</a:t>
            </a:r>
            <a:r>
              <a:rPr kumimoji="0" lang="en-US" sz="3600" b="1" i="0" u="none" strike="noStrike" kern="1200" cap="none" spc="0" normalizeH="0" noProof="0" dirty="0">
                <a:ln>
                  <a:noFill/>
                </a:ln>
                <a:solidFill>
                  <a:srgbClr val="C00000"/>
                </a:solidFill>
                <a:effectLst>
                  <a:outerShdw blurRad="50000" dist="30000" dir="5400000" algn="tl" rotWithShape="0">
                    <a:srgbClr val="000000">
                      <a:alpha val="30000"/>
                    </a:srgbClr>
                  </a:outerShdw>
                </a:effectLst>
                <a:uLnTx/>
                <a:uFillTx/>
                <a:latin typeface="+mj-lt"/>
                <a:ea typeface="+mj-ea"/>
                <a:cs typeface="+mj-cs"/>
              </a:rPr>
              <a:t> object Dynamically</a:t>
            </a:r>
            <a:endParaRPr kumimoji="0" lang="en-US" sz="3600" b="1" i="0" u="none" strike="noStrike" kern="1200" cap="none" spc="0" normalizeH="0" baseline="0" noProof="0" dirty="0">
              <a:ln>
                <a:noFill/>
              </a:ln>
              <a:solidFill>
                <a:srgbClr val="C00000"/>
              </a:solidFill>
              <a:effectLst>
                <a:outerShdw blurRad="50000" dist="30000" dir="5400000" algn="tl" rotWithShape="0">
                  <a:srgbClr val="000000">
                    <a:alpha val="30000"/>
                  </a:srgbClr>
                </a:outerShdw>
              </a:effectLst>
              <a:uLnTx/>
              <a:uFillTx/>
              <a:latin typeface="+mj-lt"/>
              <a:ea typeface="+mj-ea"/>
              <a:cs typeface="+mj-cs"/>
            </a:endParaRPr>
          </a:p>
        </p:txBody>
      </p:sp>
      <p:sp>
        <p:nvSpPr>
          <p:cNvPr id="3" name="TextBox 2"/>
          <p:cNvSpPr txBox="1"/>
          <p:nvPr/>
        </p:nvSpPr>
        <p:spPr>
          <a:xfrm>
            <a:off x="304800" y="762000"/>
            <a:ext cx="8763000" cy="3693319"/>
          </a:xfrm>
          <a:prstGeom prst="rect">
            <a:avLst/>
          </a:prstGeom>
          <a:noFill/>
        </p:spPr>
        <p:txBody>
          <a:bodyPr wrap="square" rtlCol="0">
            <a:spAutoFit/>
          </a:bodyPr>
          <a:lstStyle/>
          <a:p>
            <a:pPr algn="just">
              <a:buFont typeface="Wingdings" pitchFamily="2" charset="2"/>
              <a:buChar char="ü"/>
            </a:pPr>
            <a:r>
              <a:rPr lang="en-US" sz="2600" b="1" dirty="0">
                <a:solidFill>
                  <a:srgbClr val="00B050"/>
                </a:solidFill>
              </a:rPr>
              <a:t> In the above program, we have to write main() as follows:</a:t>
            </a:r>
          </a:p>
          <a:p>
            <a:pPr algn="just">
              <a:buFont typeface="Wingdings" pitchFamily="2" charset="2"/>
              <a:buChar char="ü"/>
            </a:pPr>
            <a:endParaRPr lang="en-US" sz="2600" b="1" dirty="0">
              <a:solidFill>
                <a:srgbClr val="00B050"/>
              </a:solidFill>
            </a:endParaRPr>
          </a:p>
          <a:p>
            <a:pPr algn="just"/>
            <a:r>
              <a:rPr lang="en-US" sz="2600" b="1" dirty="0">
                <a:solidFill>
                  <a:srgbClr val="00B050"/>
                </a:solidFill>
              </a:rPr>
              <a:t>              </a:t>
            </a:r>
            <a:r>
              <a:rPr lang="en-US" sz="2600" b="1" dirty="0">
                <a:solidFill>
                  <a:srgbClr val="FF0066"/>
                </a:solidFill>
              </a:rPr>
              <a:t>Product *</a:t>
            </a:r>
            <a:r>
              <a:rPr lang="en-US" sz="2600" b="1" dirty="0" err="1">
                <a:solidFill>
                  <a:srgbClr val="FF0066"/>
                </a:solidFill>
              </a:rPr>
              <a:t>pob</a:t>
            </a:r>
            <a:r>
              <a:rPr lang="en-US" sz="2600" b="1" dirty="0">
                <a:solidFill>
                  <a:srgbClr val="FF0066"/>
                </a:solidFill>
              </a:rPr>
              <a:t>=new Product();</a:t>
            </a:r>
          </a:p>
          <a:p>
            <a:pPr algn="just"/>
            <a:r>
              <a:rPr lang="en-US" sz="2600" b="1" dirty="0">
                <a:solidFill>
                  <a:srgbClr val="FF0066"/>
                </a:solidFill>
              </a:rPr>
              <a:t>    	    </a:t>
            </a:r>
            <a:r>
              <a:rPr lang="en-US" sz="2600" b="1" dirty="0" err="1">
                <a:solidFill>
                  <a:srgbClr val="FF0066"/>
                </a:solidFill>
              </a:rPr>
              <a:t>pob</a:t>
            </a:r>
            <a:r>
              <a:rPr lang="en-US" sz="2600" b="1" dirty="0">
                <a:solidFill>
                  <a:srgbClr val="FF0066"/>
                </a:solidFill>
              </a:rPr>
              <a:t>-&gt;</a:t>
            </a:r>
            <a:r>
              <a:rPr lang="en-US" sz="2600" b="1" dirty="0" err="1">
                <a:solidFill>
                  <a:srgbClr val="FF0066"/>
                </a:solidFill>
              </a:rPr>
              <a:t>setProduct</a:t>
            </a:r>
            <a:r>
              <a:rPr lang="en-US" sz="2600" b="1" dirty="0">
                <a:solidFill>
                  <a:srgbClr val="FF0066"/>
                </a:solidFill>
              </a:rPr>
              <a:t>();  </a:t>
            </a:r>
            <a:r>
              <a:rPr lang="en-US" sz="2600" b="1" dirty="0">
                <a:solidFill>
                  <a:srgbClr val="00B0F0"/>
                </a:solidFill>
              </a:rPr>
              <a:t>// or * can be used</a:t>
            </a:r>
          </a:p>
          <a:p>
            <a:pPr algn="just"/>
            <a:r>
              <a:rPr lang="en-US" sz="2600" b="1" dirty="0">
                <a:solidFill>
                  <a:srgbClr val="FF0066"/>
                </a:solidFill>
              </a:rPr>
              <a:t>    	    </a:t>
            </a:r>
            <a:r>
              <a:rPr lang="en-US" sz="2600" b="1" dirty="0" err="1">
                <a:solidFill>
                  <a:srgbClr val="FF0066"/>
                </a:solidFill>
              </a:rPr>
              <a:t>pob</a:t>
            </a:r>
            <a:r>
              <a:rPr lang="en-US" sz="2600" b="1" dirty="0">
                <a:solidFill>
                  <a:srgbClr val="FF0066"/>
                </a:solidFill>
              </a:rPr>
              <a:t>-&gt;</a:t>
            </a:r>
            <a:r>
              <a:rPr lang="en-US" sz="2600" b="1" dirty="0" err="1">
                <a:solidFill>
                  <a:srgbClr val="FF0066"/>
                </a:solidFill>
              </a:rPr>
              <a:t>getProduct</a:t>
            </a:r>
            <a:r>
              <a:rPr lang="en-US" sz="2600" b="1" dirty="0">
                <a:solidFill>
                  <a:srgbClr val="FF0066"/>
                </a:solidFill>
              </a:rPr>
              <a:t>(); </a:t>
            </a:r>
          </a:p>
          <a:p>
            <a:pPr algn="just"/>
            <a:r>
              <a:rPr lang="en-US" sz="2600" b="1" dirty="0">
                <a:solidFill>
                  <a:srgbClr val="00B050"/>
                </a:solidFill>
              </a:rPr>
              <a:t>	</a:t>
            </a:r>
            <a:endParaRPr lang="en-US" sz="2600" b="1" dirty="0">
              <a:solidFill>
                <a:srgbClr val="0070C0"/>
              </a:solidFill>
            </a:endParaRPr>
          </a:p>
          <a:p>
            <a:pPr algn="just"/>
            <a:r>
              <a:rPr lang="en-US" sz="2600" b="1" dirty="0"/>
              <a:t>  	  </a:t>
            </a:r>
            <a:endParaRPr lang="en-US" sz="2600" b="1" dirty="0">
              <a:solidFill>
                <a:srgbClr val="002060"/>
              </a:solidFill>
            </a:endParaRPr>
          </a:p>
          <a:p>
            <a:pPr algn="just"/>
            <a:endParaRPr lang="en-US" sz="2600" b="1" dirty="0"/>
          </a:p>
        </p:txBody>
      </p:sp>
      <p:sp>
        <p:nvSpPr>
          <p:cNvPr id="4" name="TextBox 3"/>
          <p:cNvSpPr txBox="1"/>
          <p:nvPr/>
        </p:nvSpPr>
        <p:spPr>
          <a:xfrm>
            <a:off x="533400" y="4038600"/>
            <a:ext cx="8153400" cy="1569660"/>
          </a:xfrm>
          <a:prstGeom prst="rect">
            <a:avLst/>
          </a:prstGeom>
          <a:noFill/>
        </p:spPr>
        <p:txBody>
          <a:bodyPr wrap="square" rtlCol="0">
            <a:spAutoFit/>
          </a:bodyPr>
          <a:lstStyle/>
          <a:p>
            <a:pPr algn="just"/>
            <a:r>
              <a:rPr lang="en-US" sz="2400" b="1" u="sng" dirty="0"/>
              <a:t>Note:</a:t>
            </a:r>
            <a:r>
              <a:rPr lang="en-US" sz="2400" dirty="0"/>
              <a:t> </a:t>
            </a:r>
            <a:r>
              <a:rPr lang="en-US" sz="2400" b="1" dirty="0">
                <a:solidFill>
                  <a:srgbClr val="7030A0"/>
                </a:solidFill>
              </a:rPr>
              <a:t>Objects created dynamically must be deallocated manually using delete operator in C++</a:t>
            </a:r>
          </a:p>
          <a:p>
            <a:pPr algn="just"/>
            <a:r>
              <a:rPr lang="en-US" sz="2400" dirty="0"/>
              <a:t>	Syntax:  </a:t>
            </a:r>
            <a:r>
              <a:rPr lang="en-US" sz="2400" b="1" dirty="0">
                <a:solidFill>
                  <a:srgbClr val="FF0000"/>
                </a:solidFill>
              </a:rPr>
              <a:t>delete ptr;</a:t>
            </a:r>
          </a:p>
          <a:p>
            <a:pPr algn="just"/>
            <a:r>
              <a:rPr lang="en-US" sz="2400" dirty="0"/>
              <a:t>	Example: </a:t>
            </a:r>
            <a:r>
              <a:rPr lang="en-US" sz="2400" b="1" dirty="0">
                <a:solidFill>
                  <a:srgbClr val="00B050"/>
                </a:solidFill>
              </a:rPr>
              <a:t>delete </a:t>
            </a:r>
            <a:r>
              <a:rPr lang="en-US" sz="2400" b="1" dirty="0" err="1">
                <a:solidFill>
                  <a:srgbClr val="00B050"/>
                </a:solidFill>
              </a:rPr>
              <a:t>pob</a:t>
            </a:r>
            <a:r>
              <a:rPr lang="en-US" sz="2400" b="1" dirty="0">
                <a:solidFill>
                  <a:srgbClr val="00B050"/>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arn(inVertical)">
                                      <p:cBhvr>
                                        <p:cTn id="10" dur="500"/>
                                        <p:tgtEl>
                                          <p:spTgt spid="3">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arn(inVertical)">
                                      <p:cBhvr>
                                        <p:cTn id="13" dur="500"/>
                                        <p:tgtEl>
                                          <p:spTgt spid="3">
                                            <p:txEl>
                                              <p:pRg st="3" end="3"/>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barn(inVertical)">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wheel(1)">
                                      <p:cBhvr>
                                        <p:cTn id="21" dur="500"/>
                                        <p:tgtEl>
                                          <p:spTgt spid="4">
                                            <p:txEl>
                                              <p:pRg st="0" end="0"/>
                                            </p:txEl>
                                          </p:spTgt>
                                        </p:tgtEl>
                                      </p:cBhvr>
                                    </p:animEffect>
                                  </p:childTnLst>
                                </p:cTn>
                              </p:par>
                              <p:par>
                                <p:cTn id="22" presetID="21" presetClass="entr" presetSubtype="1" fill="hold" nodeType="with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animEffect transition="in" filter="wheel(1)">
                                      <p:cBhvr>
                                        <p:cTn id="24" dur="500"/>
                                        <p:tgtEl>
                                          <p:spTgt spid="4">
                                            <p:txEl>
                                              <p:pRg st="1" end="1"/>
                                            </p:txEl>
                                          </p:spTgt>
                                        </p:tgtEl>
                                      </p:cBhvr>
                                    </p:animEffect>
                                  </p:childTnLst>
                                </p:cTn>
                              </p:par>
                              <p:par>
                                <p:cTn id="25" presetID="21" presetClass="entr" presetSubtype="1" fill="hold" nodeType="with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wheel(1)">
                                      <p:cBhvr>
                                        <p:cTn id="2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2" name="Shape 267"/>
          <p:cNvSpPr txBox="1">
            <a:spLocks noGrp="1"/>
          </p:cNvSpPr>
          <p:nvPr>
            <p:ph type="body" idx="4294967295"/>
          </p:nvPr>
        </p:nvSpPr>
        <p:spPr>
          <a:xfrm>
            <a:off x="152400" y="2286000"/>
            <a:ext cx="8839200" cy="609600"/>
          </a:xfrm>
          <a:prstGeom prst="rect">
            <a:avLst/>
          </a:prstGeom>
        </p:spPr>
        <p:txBody>
          <a:bodyPr lIns="91425" tIns="91425" rIns="91425" bIns="91425" anchor="t" anchorCtr="0">
            <a:noAutofit/>
          </a:bodyPr>
          <a:lstStyle/>
          <a:p>
            <a:pPr algn="just">
              <a:buFont typeface="Wingdings" pitchFamily="2" charset="2"/>
              <a:buChar char="ü"/>
            </a:pPr>
            <a:r>
              <a:rPr lang="en-US" sz="2800" b="1" dirty="0">
                <a:solidFill>
                  <a:srgbClr val="00B050"/>
                </a:solidFill>
              </a:rPr>
              <a:t>Statically created objects are deallocated as their scope ends i.e. Product p1; </a:t>
            </a:r>
          </a:p>
          <a:p>
            <a:pPr algn="just">
              <a:buFont typeface="Wingdings" pitchFamily="2" charset="2"/>
              <a:buChar char="ü"/>
            </a:pPr>
            <a:r>
              <a:rPr lang="en-US" sz="2800" b="1" dirty="0">
                <a:solidFill>
                  <a:srgbClr val="FF0000"/>
                </a:solidFill>
              </a:rPr>
              <a:t>The object created dynamically is to be deallocated explicitly by the programmer.  </a:t>
            </a:r>
          </a:p>
          <a:p>
            <a:pPr algn="just">
              <a:buNone/>
            </a:pPr>
            <a:endParaRPr lang="en-US" sz="2800" b="1" dirty="0">
              <a:solidFill>
                <a:schemeClr val="accent6"/>
              </a:solidFill>
            </a:endParaRPr>
          </a:p>
          <a:p>
            <a:pPr algn="just">
              <a:buNone/>
            </a:pPr>
            <a:r>
              <a:rPr lang="en-US" sz="2800" b="1" dirty="0">
                <a:solidFill>
                  <a:schemeClr val="accent6"/>
                </a:solidFill>
              </a:rPr>
              <a:t> </a:t>
            </a:r>
            <a:endParaRPr lang="en-US" sz="2800" b="1"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wipe(down)">
                                      <p:cBhvr>
                                        <p:cTn id="13" dur="145">
                                          <p:stCondLst>
                                            <p:cond delay="0"/>
                                          </p:stCondLst>
                                        </p:cTn>
                                        <p:tgtEl>
                                          <p:spTgt spid="2">
                                            <p:txEl>
                                              <p:pRg st="1" end="1"/>
                                            </p:txEl>
                                          </p:spTgt>
                                        </p:tgtEl>
                                      </p:cBhvr>
                                    </p:animEffect>
                                    <p:anim calcmode="lin" valueType="num">
                                      <p:cBhvr>
                                        <p:cTn id="14" dur="456" tmFilter="0,0; 0.14,0.36; 0.43,0.73; 0.71,0.91; 1.0,1.0">
                                          <p:stCondLst>
                                            <p:cond delay="0"/>
                                          </p:stCondLst>
                                        </p:cTn>
                                        <p:tgtEl>
                                          <p:spTgt spid="2">
                                            <p:txEl>
                                              <p:pRg st="1" end="1"/>
                                            </p:txEl>
                                          </p:spTgt>
                                        </p:tgtEl>
                                        <p:attrNameLst>
                                          <p:attrName>ppt_x</p:attrName>
                                        </p:attrNameLst>
                                      </p:cBhvr>
                                      <p:tavLst>
                                        <p:tav tm="0">
                                          <p:val>
                                            <p:strVal val="#ppt_x-0.25"/>
                                          </p:val>
                                        </p:tav>
                                        <p:tav tm="100000">
                                          <p:val>
                                            <p:strVal val="#ppt_x"/>
                                          </p:val>
                                        </p:tav>
                                      </p:tavLst>
                                    </p:anim>
                                    <p:anim calcmode="lin" valueType="num">
                                      <p:cBhvr>
                                        <p:cTn id="15" dur="166" tmFilter="0.0,0.0; 0.25,0.07; 0.50,0.2; 0.75,0.467; 1.0,1.0">
                                          <p:stCondLst>
                                            <p:cond delay="0"/>
                                          </p:stCondLst>
                                        </p:cTn>
                                        <p:tgtEl>
                                          <p:spTgt spid="2">
                                            <p:txEl>
                                              <p:pRg st="1" end="1"/>
                                            </p:txEl>
                                          </p:spTgt>
                                        </p:tgtEl>
                                        <p:attrNameLst>
                                          <p:attrName>ppt_y</p:attrName>
                                        </p:attrNameLst>
                                      </p:cBhvr>
                                      <p:tavLst>
                                        <p:tav tm="0" fmla="#ppt_y-sin(pi*$)/3">
                                          <p:val>
                                            <p:fltVal val="0.5"/>
                                          </p:val>
                                        </p:tav>
                                        <p:tav tm="100000">
                                          <p:val>
                                            <p:fltVal val="1"/>
                                          </p:val>
                                        </p:tav>
                                      </p:tavLst>
                                    </p:anim>
                                    <p:anim calcmode="lin" valueType="num">
                                      <p:cBhvr>
                                        <p:cTn id="16" dur="166" tmFilter="0, 0; 0.125,0.2665; 0.25,0.4; 0.375,0.465; 0.5,0.5;  0.625,0.535; 0.75,0.6; 0.875,0.7335; 1,1">
                                          <p:stCondLst>
                                            <p:cond delay="166"/>
                                          </p:stCondLst>
                                        </p:cTn>
                                        <p:tgtEl>
                                          <p:spTgt spid="2">
                                            <p:txEl>
                                              <p:pRg st="1" end="1"/>
                                            </p:txEl>
                                          </p:spTgt>
                                        </p:tgtEl>
                                        <p:attrNameLst>
                                          <p:attrName>ppt_y</p:attrName>
                                        </p:attrNameLst>
                                      </p:cBhvr>
                                      <p:tavLst>
                                        <p:tav tm="0" fmla="#ppt_y-sin(pi*$)/9">
                                          <p:val>
                                            <p:fltVal val="0"/>
                                          </p:val>
                                        </p:tav>
                                        <p:tav tm="100000">
                                          <p:val>
                                            <p:fltVal val="1"/>
                                          </p:val>
                                        </p:tav>
                                      </p:tavLst>
                                    </p:anim>
                                    <p:anim calcmode="lin" valueType="num">
                                      <p:cBhvr>
                                        <p:cTn id="17" dur="83" tmFilter="0, 0; 0.125,0.2665; 0.25,0.4; 0.375,0.465; 0.5,0.5;  0.625,0.535; 0.75,0.6; 0.875,0.7335; 1,1">
                                          <p:stCondLst>
                                            <p:cond delay="331"/>
                                          </p:stCondLst>
                                        </p:cTn>
                                        <p:tgtEl>
                                          <p:spTgt spid="2">
                                            <p:txEl>
                                              <p:pRg st="1" end="1"/>
                                            </p:txEl>
                                          </p:spTgt>
                                        </p:tgtEl>
                                        <p:attrNameLst>
                                          <p:attrName>ppt_y</p:attrName>
                                        </p:attrNameLst>
                                      </p:cBhvr>
                                      <p:tavLst>
                                        <p:tav tm="0" fmla="#ppt_y-sin(pi*$)/27">
                                          <p:val>
                                            <p:fltVal val="0"/>
                                          </p:val>
                                        </p:tav>
                                        <p:tav tm="100000">
                                          <p:val>
                                            <p:fltVal val="1"/>
                                          </p:val>
                                        </p:tav>
                                      </p:tavLst>
                                    </p:anim>
                                    <p:anim calcmode="lin" valueType="num">
                                      <p:cBhvr>
                                        <p:cTn id="18" dur="41" tmFilter="0, 0; 0.125,0.2665; 0.25,0.4; 0.375,0.465; 0.5,0.5;  0.625,0.535; 0.75,0.6; 0.875,0.7335; 1,1">
                                          <p:stCondLst>
                                            <p:cond delay="414"/>
                                          </p:stCondLst>
                                        </p:cTn>
                                        <p:tgtEl>
                                          <p:spTgt spid="2">
                                            <p:txEl>
                                              <p:pRg st="1" end="1"/>
                                            </p:txEl>
                                          </p:spTgt>
                                        </p:tgtEl>
                                        <p:attrNameLst>
                                          <p:attrName>ppt_y</p:attrName>
                                        </p:attrNameLst>
                                      </p:cBhvr>
                                      <p:tavLst>
                                        <p:tav tm="0" fmla="#ppt_y-sin(pi*$)/81">
                                          <p:val>
                                            <p:fltVal val="0"/>
                                          </p:val>
                                        </p:tav>
                                        <p:tav tm="100000">
                                          <p:val>
                                            <p:fltVal val="1"/>
                                          </p:val>
                                        </p:tav>
                                      </p:tavLst>
                                    </p:anim>
                                    <p:animScale>
                                      <p:cBhvr>
                                        <p:cTn id="19" dur="7">
                                          <p:stCondLst>
                                            <p:cond delay="162"/>
                                          </p:stCondLst>
                                        </p:cTn>
                                        <p:tgtEl>
                                          <p:spTgt spid="2">
                                            <p:txEl>
                                              <p:pRg st="1" end="1"/>
                                            </p:txEl>
                                          </p:spTgt>
                                        </p:tgtEl>
                                      </p:cBhvr>
                                      <p:to x="100000" y="60000"/>
                                    </p:animScale>
                                    <p:animScale>
                                      <p:cBhvr>
                                        <p:cTn id="20" dur="41" decel="50000">
                                          <p:stCondLst>
                                            <p:cond delay="169"/>
                                          </p:stCondLst>
                                        </p:cTn>
                                        <p:tgtEl>
                                          <p:spTgt spid="2">
                                            <p:txEl>
                                              <p:pRg st="1" end="1"/>
                                            </p:txEl>
                                          </p:spTgt>
                                        </p:tgtEl>
                                      </p:cBhvr>
                                      <p:to x="100000" y="100000"/>
                                    </p:animScale>
                                    <p:animScale>
                                      <p:cBhvr>
                                        <p:cTn id="21" dur="7">
                                          <p:stCondLst>
                                            <p:cond delay="328"/>
                                          </p:stCondLst>
                                        </p:cTn>
                                        <p:tgtEl>
                                          <p:spTgt spid="2">
                                            <p:txEl>
                                              <p:pRg st="1" end="1"/>
                                            </p:txEl>
                                          </p:spTgt>
                                        </p:tgtEl>
                                      </p:cBhvr>
                                      <p:to x="100000" y="80000"/>
                                    </p:animScale>
                                    <p:animScale>
                                      <p:cBhvr>
                                        <p:cTn id="22" dur="41" decel="50000">
                                          <p:stCondLst>
                                            <p:cond delay="335"/>
                                          </p:stCondLst>
                                        </p:cTn>
                                        <p:tgtEl>
                                          <p:spTgt spid="2">
                                            <p:txEl>
                                              <p:pRg st="1" end="1"/>
                                            </p:txEl>
                                          </p:spTgt>
                                        </p:tgtEl>
                                      </p:cBhvr>
                                      <p:to x="100000" y="100000"/>
                                    </p:animScale>
                                    <p:animScale>
                                      <p:cBhvr>
                                        <p:cTn id="23" dur="7">
                                          <p:stCondLst>
                                            <p:cond delay="410"/>
                                          </p:stCondLst>
                                        </p:cTn>
                                        <p:tgtEl>
                                          <p:spTgt spid="2">
                                            <p:txEl>
                                              <p:pRg st="1" end="1"/>
                                            </p:txEl>
                                          </p:spTgt>
                                        </p:tgtEl>
                                      </p:cBhvr>
                                      <p:to x="100000" y="90000"/>
                                    </p:animScale>
                                    <p:animScale>
                                      <p:cBhvr>
                                        <p:cTn id="24" dur="41" decel="50000">
                                          <p:stCondLst>
                                            <p:cond delay="417"/>
                                          </p:stCondLst>
                                        </p:cTn>
                                        <p:tgtEl>
                                          <p:spTgt spid="2">
                                            <p:txEl>
                                              <p:pRg st="1" end="1"/>
                                            </p:txEl>
                                          </p:spTgt>
                                        </p:tgtEl>
                                      </p:cBhvr>
                                      <p:to x="100000" y="100000"/>
                                    </p:animScale>
                                    <p:animScale>
                                      <p:cBhvr>
                                        <p:cTn id="25" dur="7">
                                          <p:stCondLst>
                                            <p:cond delay="452"/>
                                          </p:stCondLst>
                                        </p:cTn>
                                        <p:tgtEl>
                                          <p:spTgt spid="2">
                                            <p:txEl>
                                              <p:pRg st="1" end="1"/>
                                            </p:txEl>
                                          </p:spTgt>
                                        </p:tgtEl>
                                      </p:cBhvr>
                                      <p:to x="100000" y="95000"/>
                                    </p:animScale>
                                    <p:animScale>
                                      <p:cBhvr>
                                        <p:cTn id="26" dur="41" decel="50000">
                                          <p:stCondLst>
                                            <p:cond delay="459"/>
                                          </p:stCondLst>
                                        </p:cTn>
                                        <p:tgtEl>
                                          <p:spTgt spid="2">
                                            <p:txEl>
                                              <p:pRg st="1" end="1"/>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2" name="Shape 267"/>
          <p:cNvSpPr txBox="1">
            <a:spLocks noGrp="1"/>
          </p:cNvSpPr>
          <p:nvPr>
            <p:ph type="body" idx="4294967295"/>
          </p:nvPr>
        </p:nvSpPr>
        <p:spPr>
          <a:xfrm>
            <a:off x="152400" y="2286000"/>
            <a:ext cx="8839200" cy="609600"/>
          </a:xfrm>
          <a:prstGeom prst="rect">
            <a:avLst/>
          </a:prstGeom>
        </p:spPr>
        <p:txBody>
          <a:bodyPr lIns="91425" tIns="91425" rIns="91425" bIns="91425" anchor="t" anchorCtr="0">
            <a:noAutofit/>
          </a:bodyPr>
          <a:lstStyle/>
          <a:p>
            <a:pPr algn="just">
              <a:buNone/>
            </a:pPr>
            <a:endParaRPr lang="en-US" sz="2800" b="1" dirty="0">
              <a:solidFill>
                <a:schemeClr val="accent6"/>
              </a:solidFill>
            </a:endParaRPr>
          </a:p>
          <a:p>
            <a:pPr algn="just">
              <a:buNone/>
            </a:pPr>
            <a:r>
              <a:rPr lang="en-US" sz="2800" b="1" dirty="0">
                <a:solidFill>
                  <a:schemeClr val="accent6"/>
                </a:solidFill>
              </a:rPr>
              <a:t> </a:t>
            </a:r>
            <a:endParaRPr lang="en-US" sz="2800" b="1" dirty="0">
              <a:solidFill>
                <a:srgbClr val="0070C0"/>
              </a:solidFill>
            </a:endParaRPr>
          </a:p>
        </p:txBody>
      </p:sp>
      <p:pic>
        <p:nvPicPr>
          <p:cNvPr id="3074" name="Picture 2"/>
          <p:cNvPicPr>
            <a:picLocks noChangeAspect="1" noChangeArrowheads="1"/>
          </p:cNvPicPr>
          <p:nvPr/>
        </p:nvPicPr>
        <p:blipFill>
          <a:blip r:embed="rId3"/>
          <a:srcRect l="12500" t="21765" r="40625" b="47646"/>
          <a:stretch>
            <a:fillRect/>
          </a:stretch>
        </p:blipFill>
        <p:spPr bwMode="auto">
          <a:xfrm>
            <a:off x="0" y="228600"/>
            <a:ext cx="4267200" cy="2438400"/>
          </a:xfrm>
          <a:prstGeom prst="rect">
            <a:avLst/>
          </a:prstGeom>
          <a:noFill/>
          <a:ln w="9525">
            <a:noFill/>
            <a:miter lim="800000"/>
            <a:headEnd/>
            <a:tailEnd/>
          </a:ln>
          <a:effectLst/>
        </p:spPr>
      </p:pic>
      <p:pic>
        <p:nvPicPr>
          <p:cNvPr id="3075" name="Picture 3"/>
          <p:cNvPicPr>
            <a:picLocks noChangeAspect="1" noChangeArrowheads="1"/>
          </p:cNvPicPr>
          <p:nvPr/>
        </p:nvPicPr>
        <p:blipFill>
          <a:blip r:embed="rId4"/>
          <a:srcRect l="11250" t="52353" r="56250" b="22941"/>
          <a:stretch>
            <a:fillRect/>
          </a:stretch>
        </p:blipFill>
        <p:spPr bwMode="auto">
          <a:xfrm>
            <a:off x="0" y="2667000"/>
            <a:ext cx="3962400" cy="1600200"/>
          </a:xfrm>
          <a:prstGeom prst="rect">
            <a:avLst/>
          </a:prstGeom>
          <a:noFill/>
          <a:ln w="9525">
            <a:noFill/>
            <a:miter lim="800000"/>
            <a:headEnd/>
            <a:tailEnd/>
          </a:ln>
          <a:effectLst/>
        </p:spPr>
      </p:pic>
      <p:pic>
        <p:nvPicPr>
          <p:cNvPr id="3076" name="Picture 4"/>
          <p:cNvPicPr>
            <a:picLocks noChangeAspect="1" noChangeArrowheads="1"/>
          </p:cNvPicPr>
          <p:nvPr/>
        </p:nvPicPr>
        <p:blipFill>
          <a:blip r:embed="rId5"/>
          <a:srcRect r="61358" b="57454"/>
          <a:stretch>
            <a:fillRect/>
          </a:stretch>
        </p:blipFill>
        <p:spPr bwMode="auto">
          <a:xfrm>
            <a:off x="4572000" y="133350"/>
            <a:ext cx="4406900" cy="2609850"/>
          </a:xfrm>
          <a:prstGeom prst="rect">
            <a:avLst/>
          </a:prstGeom>
          <a:noFill/>
          <a:ln w="9525">
            <a:noFill/>
            <a:miter lim="800000"/>
            <a:headEnd/>
            <a:tailEnd/>
          </a:ln>
          <a:effectLst/>
        </p:spPr>
      </p:pic>
      <p:pic>
        <p:nvPicPr>
          <p:cNvPr id="3077" name="Picture 5"/>
          <p:cNvPicPr>
            <a:picLocks noChangeAspect="1" noChangeArrowheads="1"/>
          </p:cNvPicPr>
          <p:nvPr/>
        </p:nvPicPr>
        <p:blipFill>
          <a:blip r:embed="rId6"/>
          <a:srcRect l="11250" t="52352" r="57500" b="24118"/>
          <a:stretch>
            <a:fillRect/>
          </a:stretch>
        </p:blipFill>
        <p:spPr bwMode="auto">
          <a:xfrm>
            <a:off x="0" y="4572000"/>
            <a:ext cx="3810000" cy="1524000"/>
          </a:xfrm>
          <a:prstGeom prst="rect">
            <a:avLst/>
          </a:prstGeom>
          <a:noFill/>
          <a:ln w="9525">
            <a:noFill/>
            <a:miter lim="800000"/>
            <a:headEnd/>
            <a:tailEnd/>
          </a:ln>
          <a:effectLst/>
        </p:spPr>
      </p:pic>
      <p:pic>
        <p:nvPicPr>
          <p:cNvPr id="3078" name="Picture 6"/>
          <p:cNvPicPr>
            <a:picLocks noChangeAspect="1" noChangeArrowheads="1"/>
          </p:cNvPicPr>
          <p:nvPr/>
        </p:nvPicPr>
        <p:blipFill>
          <a:blip r:embed="rId7"/>
          <a:srcRect r="53822" b="40637"/>
          <a:stretch>
            <a:fillRect/>
          </a:stretch>
        </p:blipFill>
        <p:spPr bwMode="auto">
          <a:xfrm>
            <a:off x="4191000" y="3352800"/>
            <a:ext cx="4876800" cy="2898775"/>
          </a:xfrm>
          <a:prstGeom prst="rect">
            <a:avLst/>
          </a:prstGeom>
          <a:noFill/>
          <a:ln w="9525">
            <a:noFill/>
            <a:miter lim="800000"/>
            <a:headEnd/>
            <a:tailEnd/>
          </a:ln>
          <a:effectLst/>
        </p:spPr>
      </p:pic>
      <p:cxnSp>
        <p:nvCxnSpPr>
          <p:cNvPr id="9" name="Straight Arrow Connector 8"/>
          <p:cNvCxnSpPr/>
          <p:nvPr/>
        </p:nvCxnSpPr>
        <p:spPr>
          <a:xfrm flipV="1">
            <a:off x="3276600" y="2590800"/>
            <a:ext cx="1295400" cy="45720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2895600" y="4648200"/>
            <a:ext cx="1219200" cy="7620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76200"/>
            <a:ext cx="8534400" cy="658368"/>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C00000"/>
                </a:solidFill>
                <a:effectLst>
                  <a:outerShdw blurRad="50000" dist="30000" dir="5400000" algn="tl" rotWithShape="0">
                    <a:srgbClr val="000000">
                      <a:alpha val="30000"/>
                    </a:srgbClr>
                  </a:outerShdw>
                </a:effectLst>
                <a:uLnTx/>
                <a:uFillTx/>
                <a:latin typeface="+mj-lt"/>
                <a:ea typeface="+mj-ea"/>
                <a:cs typeface="+mj-cs"/>
              </a:rPr>
              <a:t>Creating object array</a:t>
            </a:r>
            <a:r>
              <a:rPr kumimoji="0" lang="en-US" sz="3600" b="1" i="0" u="none" strike="noStrike" kern="1200" cap="none" spc="0" normalizeH="0" noProof="0" dirty="0">
                <a:ln>
                  <a:noFill/>
                </a:ln>
                <a:solidFill>
                  <a:srgbClr val="C00000"/>
                </a:solidFill>
                <a:effectLst>
                  <a:outerShdw blurRad="50000" dist="30000" dir="5400000" algn="tl" rotWithShape="0">
                    <a:srgbClr val="000000">
                      <a:alpha val="30000"/>
                    </a:srgbClr>
                  </a:outerShdw>
                </a:effectLst>
                <a:uLnTx/>
                <a:uFillTx/>
                <a:latin typeface="+mj-lt"/>
                <a:ea typeface="+mj-ea"/>
                <a:cs typeface="+mj-cs"/>
              </a:rPr>
              <a:t> Dynamically</a:t>
            </a:r>
            <a:endParaRPr kumimoji="0" lang="en-US" sz="3600" b="1" i="0" u="none" strike="noStrike" kern="1200" cap="none" spc="0" normalizeH="0" baseline="0" noProof="0" dirty="0">
              <a:ln>
                <a:noFill/>
              </a:ln>
              <a:solidFill>
                <a:srgbClr val="C00000"/>
              </a:solidFill>
              <a:effectLst>
                <a:outerShdw blurRad="50000" dist="30000" dir="5400000" algn="tl" rotWithShape="0">
                  <a:srgbClr val="000000">
                    <a:alpha val="30000"/>
                  </a:srgbClr>
                </a:outerShdw>
              </a:effectLst>
              <a:uLnTx/>
              <a:uFillTx/>
              <a:latin typeface="+mj-lt"/>
              <a:ea typeface="+mj-ea"/>
              <a:cs typeface="+mj-cs"/>
            </a:endParaRPr>
          </a:p>
        </p:txBody>
      </p:sp>
      <p:sp>
        <p:nvSpPr>
          <p:cNvPr id="3" name="TextBox 2"/>
          <p:cNvSpPr txBox="1"/>
          <p:nvPr/>
        </p:nvSpPr>
        <p:spPr>
          <a:xfrm>
            <a:off x="304800" y="762000"/>
            <a:ext cx="8763000" cy="7602081"/>
          </a:xfrm>
          <a:prstGeom prst="rect">
            <a:avLst/>
          </a:prstGeom>
          <a:noFill/>
        </p:spPr>
        <p:txBody>
          <a:bodyPr wrap="square" rtlCol="0">
            <a:spAutoFit/>
          </a:bodyPr>
          <a:lstStyle/>
          <a:p>
            <a:pPr algn="just">
              <a:buFont typeface="Wingdings" pitchFamily="2" charset="2"/>
              <a:buChar char="ü"/>
            </a:pPr>
            <a:r>
              <a:rPr lang="en-US" sz="2600" b="1" dirty="0"/>
              <a:t> We can create an array of objects dynamically using new operator</a:t>
            </a:r>
          </a:p>
          <a:p>
            <a:pPr algn="just">
              <a:buFont typeface="Wingdings" pitchFamily="2" charset="2"/>
              <a:buChar char="ü"/>
            </a:pPr>
            <a:r>
              <a:rPr lang="en-US" sz="2600" b="1" dirty="0">
                <a:solidFill>
                  <a:srgbClr val="FF0066"/>
                </a:solidFill>
              </a:rPr>
              <a:t> </a:t>
            </a:r>
            <a:r>
              <a:rPr lang="en-US" sz="2600" b="1" dirty="0">
                <a:solidFill>
                  <a:srgbClr val="00B0F0"/>
                </a:solidFill>
              </a:rPr>
              <a:t>It overcomes two disadvantages of static memory allocation  i.e.  Product p[10];   </a:t>
            </a:r>
          </a:p>
          <a:p>
            <a:pPr marL="854075" indent="-854075" algn="just"/>
            <a:r>
              <a:rPr lang="en-US" sz="2600" b="1" dirty="0">
                <a:solidFill>
                  <a:srgbClr val="FF0000"/>
                </a:solidFill>
              </a:rPr>
              <a:t>    </a:t>
            </a:r>
            <a:r>
              <a:rPr lang="en-US" sz="2600" b="1" dirty="0">
                <a:solidFill>
                  <a:srgbClr val="00B050"/>
                </a:solidFill>
              </a:rPr>
              <a:t>(</a:t>
            </a:r>
            <a:r>
              <a:rPr lang="en-US" sz="2600" b="1" dirty="0" err="1">
                <a:solidFill>
                  <a:srgbClr val="00B050"/>
                </a:solidFill>
              </a:rPr>
              <a:t>i</a:t>
            </a:r>
            <a:r>
              <a:rPr lang="en-US" sz="2600" b="1" dirty="0">
                <a:solidFill>
                  <a:srgbClr val="00B050"/>
                </a:solidFill>
              </a:rPr>
              <a:t>) User has no choice to specify the size from the  keyboard i.e. a constant 10 is to be written.</a:t>
            </a:r>
          </a:p>
          <a:p>
            <a:pPr marL="854075" indent="-854075" algn="just"/>
            <a:r>
              <a:rPr lang="en-US" sz="2600" b="1" dirty="0">
                <a:solidFill>
                  <a:srgbClr val="FF0000"/>
                </a:solidFill>
              </a:rPr>
              <a:t>    (ii) If user uses less than 10 objects then memory  space is wasted.</a:t>
            </a:r>
          </a:p>
          <a:p>
            <a:pPr marL="341313" indent="-341313" algn="just">
              <a:buFont typeface="Wingdings" pitchFamily="2" charset="2"/>
              <a:buChar char="ü"/>
            </a:pPr>
            <a:r>
              <a:rPr lang="en-US" sz="2600" b="1" dirty="0">
                <a:solidFill>
                  <a:srgbClr val="FF0000"/>
                </a:solidFill>
              </a:rPr>
              <a:t> </a:t>
            </a:r>
            <a:r>
              <a:rPr lang="en-US" sz="2600" b="1" dirty="0">
                <a:solidFill>
                  <a:srgbClr val="7030A0"/>
                </a:solidFill>
              </a:rPr>
              <a:t>We can overcome these disadvantages using dynamic memory allocation.</a:t>
            </a:r>
          </a:p>
          <a:p>
            <a:pPr marL="341313" indent="-341313" algn="just"/>
            <a:r>
              <a:rPr lang="en-US" sz="2600" b="1" dirty="0">
                <a:solidFill>
                  <a:srgbClr val="FF0000"/>
                </a:solidFill>
              </a:rPr>
              <a:t>           </a:t>
            </a:r>
            <a:r>
              <a:rPr lang="en-US" sz="2400" b="1" dirty="0" err="1">
                <a:solidFill>
                  <a:srgbClr val="C00000"/>
                </a:solidFill>
              </a:rPr>
              <a:t>int</a:t>
            </a:r>
            <a:r>
              <a:rPr lang="en-US" sz="2400" b="1" dirty="0">
                <a:solidFill>
                  <a:srgbClr val="C00000"/>
                </a:solidFill>
              </a:rPr>
              <a:t> n;</a:t>
            </a:r>
          </a:p>
          <a:p>
            <a:pPr marL="341313" indent="-341313" algn="just"/>
            <a:r>
              <a:rPr lang="en-US" sz="2400" b="1" dirty="0">
                <a:solidFill>
                  <a:srgbClr val="C00000"/>
                </a:solidFill>
              </a:rPr>
              <a:t>            </a:t>
            </a:r>
            <a:r>
              <a:rPr lang="en-US" sz="2400" b="1" dirty="0" err="1">
                <a:solidFill>
                  <a:srgbClr val="C00000"/>
                </a:solidFill>
              </a:rPr>
              <a:t>cout</a:t>
            </a:r>
            <a:r>
              <a:rPr lang="en-US" sz="2400" b="1" dirty="0">
                <a:solidFill>
                  <a:srgbClr val="C00000"/>
                </a:solidFill>
              </a:rPr>
              <a:t>&lt;&lt;“How many products you want to enter?\n”;</a:t>
            </a:r>
          </a:p>
          <a:p>
            <a:pPr marL="341313" indent="-341313" algn="just"/>
            <a:r>
              <a:rPr lang="en-US" sz="2400" b="1" dirty="0">
                <a:solidFill>
                  <a:srgbClr val="C00000"/>
                </a:solidFill>
              </a:rPr>
              <a:t>		 </a:t>
            </a:r>
            <a:r>
              <a:rPr lang="en-US" sz="2400" b="1" dirty="0" err="1">
                <a:solidFill>
                  <a:srgbClr val="C00000"/>
                </a:solidFill>
              </a:rPr>
              <a:t>cin</a:t>
            </a:r>
            <a:r>
              <a:rPr lang="en-US" sz="2400" b="1" dirty="0">
                <a:solidFill>
                  <a:srgbClr val="C00000"/>
                </a:solidFill>
              </a:rPr>
              <a:t>&gt;&gt;n;</a:t>
            </a:r>
          </a:p>
          <a:p>
            <a:pPr marL="341313" indent="-341313" algn="just"/>
            <a:r>
              <a:rPr lang="en-US" sz="2400" b="1" dirty="0">
                <a:solidFill>
                  <a:srgbClr val="C00000"/>
                </a:solidFill>
              </a:rPr>
              <a:t>		 </a:t>
            </a:r>
            <a:r>
              <a:rPr lang="en-US" sz="2400" b="1" dirty="0">
                <a:solidFill>
                  <a:srgbClr val="FF0066"/>
                </a:solidFill>
              </a:rPr>
              <a:t>Product *p = new Product[n];</a:t>
            </a:r>
          </a:p>
          <a:p>
            <a:pPr marL="341313" indent="-341313" algn="just"/>
            <a:r>
              <a:rPr lang="en-US" sz="2600" b="1" dirty="0">
                <a:solidFill>
                  <a:srgbClr val="FF0000"/>
                </a:solidFill>
              </a:rPr>
              <a:t>		 </a:t>
            </a:r>
          </a:p>
          <a:p>
            <a:pPr algn="just"/>
            <a:r>
              <a:rPr lang="en-US" sz="2600" b="1" dirty="0">
                <a:solidFill>
                  <a:srgbClr val="00B050"/>
                </a:solidFill>
              </a:rPr>
              <a:t> </a:t>
            </a:r>
          </a:p>
          <a:p>
            <a:pPr algn="just"/>
            <a:r>
              <a:rPr lang="en-US" sz="2600" b="1" dirty="0">
                <a:solidFill>
                  <a:srgbClr val="00B050"/>
                </a:solidFill>
              </a:rPr>
              <a:t>	</a:t>
            </a:r>
            <a:endParaRPr lang="en-US" sz="2600" b="1" dirty="0">
              <a:solidFill>
                <a:srgbClr val="0070C0"/>
              </a:solidFill>
            </a:endParaRPr>
          </a:p>
          <a:p>
            <a:pPr algn="just"/>
            <a:r>
              <a:rPr lang="en-US" sz="2600" b="1" dirty="0"/>
              <a:t>  	  </a:t>
            </a:r>
            <a:endParaRPr lang="en-US" sz="2600" b="1" dirty="0">
              <a:solidFill>
                <a:srgbClr val="002060"/>
              </a:solidFill>
            </a:endParaRPr>
          </a:p>
          <a:p>
            <a:pPr algn="just"/>
            <a:endParaRPr lang="en-US" sz="26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additive="base">
                                        <p:cTn id="14"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5"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37"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barn(outVertical)">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42"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barn(outHorizontal)">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 calcmode="lin" valueType="num">
                                      <p:cBhvr>
                                        <p:cTn id="30"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1"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32"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33" dur="1000"/>
                                        <p:tgtEl>
                                          <p:spTgt spid="3">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6" presetClass="entr" presetSubtype="0" fill="hold"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wipe(down)">
                                      <p:cBhvr>
                                        <p:cTn id="38" dur="145">
                                          <p:stCondLst>
                                            <p:cond delay="0"/>
                                          </p:stCondLst>
                                        </p:cTn>
                                        <p:tgtEl>
                                          <p:spTgt spid="3">
                                            <p:txEl>
                                              <p:pRg st="5" end="5"/>
                                            </p:txEl>
                                          </p:spTgt>
                                        </p:tgtEl>
                                      </p:cBhvr>
                                    </p:animEffect>
                                    <p:anim calcmode="lin" valueType="num">
                                      <p:cBhvr>
                                        <p:cTn id="39" dur="456"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40" dur="166"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41" dur="166" tmFilter="0, 0; 0.125,0.2665; 0.25,0.4; 0.375,0.465; 0.5,0.5;  0.625,0.535; 0.75,0.6; 0.875,0.7335; 1,1">
                                          <p:stCondLst>
                                            <p:cond delay="166"/>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42" dur="83" tmFilter="0, 0; 0.125,0.2665; 0.25,0.4; 0.375,0.465; 0.5,0.5;  0.625,0.535; 0.75,0.6; 0.875,0.7335; 1,1">
                                          <p:stCondLst>
                                            <p:cond delay="331"/>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43" dur="41" tmFilter="0, 0; 0.125,0.2665; 0.25,0.4; 0.375,0.465; 0.5,0.5;  0.625,0.535; 0.75,0.6; 0.875,0.7335; 1,1">
                                          <p:stCondLst>
                                            <p:cond delay="414"/>
                                          </p:stCondLst>
                                        </p:cTn>
                                        <p:tgtEl>
                                          <p:spTgt spid="3">
                                            <p:txEl>
                                              <p:pRg st="5" end="5"/>
                                            </p:txEl>
                                          </p:spTgt>
                                        </p:tgtEl>
                                        <p:attrNameLst>
                                          <p:attrName>ppt_y</p:attrName>
                                        </p:attrNameLst>
                                      </p:cBhvr>
                                      <p:tavLst>
                                        <p:tav tm="0" fmla="#ppt_y-sin(pi*$)/81">
                                          <p:val>
                                            <p:fltVal val="0"/>
                                          </p:val>
                                        </p:tav>
                                        <p:tav tm="100000">
                                          <p:val>
                                            <p:fltVal val="1"/>
                                          </p:val>
                                        </p:tav>
                                      </p:tavLst>
                                    </p:anim>
                                    <p:animScale>
                                      <p:cBhvr>
                                        <p:cTn id="44" dur="7">
                                          <p:stCondLst>
                                            <p:cond delay="162"/>
                                          </p:stCondLst>
                                        </p:cTn>
                                        <p:tgtEl>
                                          <p:spTgt spid="3">
                                            <p:txEl>
                                              <p:pRg st="5" end="5"/>
                                            </p:txEl>
                                          </p:spTgt>
                                        </p:tgtEl>
                                      </p:cBhvr>
                                      <p:to x="100000" y="60000"/>
                                    </p:animScale>
                                    <p:animScale>
                                      <p:cBhvr>
                                        <p:cTn id="45" dur="41" decel="50000">
                                          <p:stCondLst>
                                            <p:cond delay="169"/>
                                          </p:stCondLst>
                                        </p:cTn>
                                        <p:tgtEl>
                                          <p:spTgt spid="3">
                                            <p:txEl>
                                              <p:pRg st="5" end="5"/>
                                            </p:txEl>
                                          </p:spTgt>
                                        </p:tgtEl>
                                      </p:cBhvr>
                                      <p:to x="100000" y="100000"/>
                                    </p:animScale>
                                    <p:animScale>
                                      <p:cBhvr>
                                        <p:cTn id="46" dur="7">
                                          <p:stCondLst>
                                            <p:cond delay="328"/>
                                          </p:stCondLst>
                                        </p:cTn>
                                        <p:tgtEl>
                                          <p:spTgt spid="3">
                                            <p:txEl>
                                              <p:pRg st="5" end="5"/>
                                            </p:txEl>
                                          </p:spTgt>
                                        </p:tgtEl>
                                      </p:cBhvr>
                                      <p:to x="100000" y="80000"/>
                                    </p:animScale>
                                    <p:animScale>
                                      <p:cBhvr>
                                        <p:cTn id="47" dur="41" decel="50000">
                                          <p:stCondLst>
                                            <p:cond delay="335"/>
                                          </p:stCondLst>
                                        </p:cTn>
                                        <p:tgtEl>
                                          <p:spTgt spid="3">
                                            <p:txEl>
                                              <p:pRg st="5" end="5"/>
                                            </p:txEl>
                                          </p:spTgt>
                                        </p:tgtEl>
                                      </p:cBhvr>
                                      <p:to x="100000" y="100000"/>
                                    </p:animScale>
                                    <p:animScale>
                                      <p:cBhvr>
                                        <p:cTn id="48" dur="7">
                                          <p:stCondLst>
                                            <p:cond delay="410"/>
                                          </p:stCondLst>
                                        </p:cTn>
                                        <p:tgtEl>
                                          <p:spTgt spid="3">
                                            <p:txEl>
                                              <p:pRg st="5" end="5"/>
                                            </p:txEl>
                                          </p:spTgt>
                                        </p:tgtEl>
                                      </p:cBhvr>
                                      <p:to x="100000" y="90000"/>
                                    </p:animScale>
                                    <p:animScale>
                                      <p:cBhvr>
                                        <p:cTn id="49" dur="41" decel="50000">
                                          <p:stCondLst>
                                            <p:cond delay="417"/>
                                          </p:stCondLst>
                                        </p:cTn>
                                        <p:tgtEl>
                                          <p:spTgt spid="3">
                                            <p:txEl>
                                              <p:pRg st="5" end="5"/>
                                            </p:txEl>
                                          </p:spTgt>
                                        </p:tgtEl>
                                      </p:cBhvr>
                                      <p:to x="100000" y="100000"/>
                                    </p:animScale>
                                    <p:animScale>
                                      <p:cBhvr>
                                        <p:cTn id="50" dur="7">
                                          <p:stCondLst>
                                            <p:cond delay="452"/>
                                          </p:stCondLst>
                                        </p:cTn>
                                        <p:tgtEl>
                                          <p:spTgt spid="3">
                                            <p:txEl>
                                              <p:pRg st="5" end="5"/>
                                            </p:txEl>
                                          </p:spTgt>
                                        </p:tgtEl>
                                      </p:cBhvr>
                                      <p:to x="100000" y="95000"/>
                                    </p:animScale>
                                    <p:animScale>
                                      <p:cBhvr>
                                        <p:cTn id="51" dur="41" decel="50000">
                                          <p:stCondLst>
                                            <p:cond delay="459"/>
                                          </p:stCondLst>
                                        </p:cTn>
                                        <p:tgtEl>
                                          <p:spTgt spid="3">
                                            <p:txEl>
                                              <p:pRg st="5" end="5"/>
                                            </p:txEl>
                                          </p:spTgt>
                                        </p:tgtEl>
                                      </p:cBhvr>
                                      <p:to x="100000" y="100000"/>
                                    </p:animScale>
                                  </p:childTnLst>
                                </p:cTn>
                              </p:par>
                              <p:par>
                                <p:cTn id="52" presetID="26" presetClass="entr" presetSubtype="0" fill="hold" nodeType="withEffect">
                                  <p:stCondLst>
                                    <p:cond delay="0"/>
                                  </p:stCondLst>
                                  <p:childTnLst>
                                    <p:set>
                                      <p:cBhvr>
                                        <p:cTn id="53" dur="1" fill="hold">
                                          <p:stCondLst>
                                            <p:cond delay="0"/>
                                          </p:stCondLst>
                                        </p:cTn>
                                        <p:tgtEl>
                                          <p:spTgt spid="3">
                                            <p:txEl>
                                              <p:pRg st="6" end="6"/>
                                            </p:txEl>
                                          </p:spTgt>
                                        </p:tgtEl>
                                        <p:attrNameLst>
                                          <p:attrName>style.visibility</p:attrName>
                                        </p:attrNameLst>
                                      </p:cBhvr>
                                      <p:to>
                                        <p:strVal val="visible"/>
                                      </p:to>
                                    </p:set>
                                    <p:animEffect transition="in" filter="wipe(down)">
                                      <p:cBhvr>
                                        <p:cTn id="54" dur="145">
                                          <p:stCondLst>
                                            <p:cond delay="0"/>
                                          </p:stCondLst>
                                        </p:cTn>
                                        <p:tgtEl>
                                          <p:spTgt spid="3">
                                            <p:txEl>
                                              <p:pRg st="6" end="6"/>
                                            </p:txEl>
                                          </p:spTgt>
                                        </p:tgtEl>
                                      </p:cBhvr>
                                    </p:animEffect>
                                    <p:anim calcmode="lin" valueType="num">
                                      <p:cBhvr>
                                        <p:cTn id="55" dur="456"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56" dur="166"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57" dur="166" tmFilter="0, 0; 0.125,0.2665; 0.25,0.4; 0.375,0.465; 0.5,0.5;  0.625,0.535; 0.75,0.6; 0.875,0.7335; 1,1">
                                          <p:stCondLst>
                                            <p:cond delay="166"/>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58" dur="83" tmFilter="0, 0; 0.125,0.2665; 0.25,0.4; 0.375,0.465; 0.5,0.5;  0.625,0.535; 0.75,0.6; 0.875,0.7335; 1,1">
                                          <p:stCondLst>
                                            <p:cond delay="331"/>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59" dur="41" tmFilter="0, 0; 0.125,0.2665; 0.25,0.4; 0.375,0.465; 0.5,0.5;  0.625,0.535; 0.75,0.6; 0.875,0.7335; 1,1">
                                          <p:stCondLst>
                                            <p:cond delay="414"/>
                                          </p:stCondLst>
                                        </p:cTn>
                                        <p:tgtEl>
                                          <p:spTgt spid="3">
                                            <p:txEl>
                                              <p:pRg st="6" end="6"/>
                                            </p:txEl>
                                          </p:spTgt>
                                        </p:tgtEl>
                                        <p:attrNameLst>
                                          <p:attrName>ppt_y</p:attrName>
                                        </p:attrNameLst>
                                      </p:cBhvr>
                                      <p:tavLst>
                                        <p:tav tm="0" fmla="#ppt_y-sin(pi*$)/81">
                                          <p:val>
                                            <p:fltVal val="0"/>
                                          </p:val>
                                        </p:tav>
                                        <p:tav tm="100000">
                                          <p:val>
                                            <p:fltVal val="1"/>
                                          </p:val>
                                        </p:tav>
                                      </p:tavLst>
                                    </p:anim>
                                    <p:animScale>
                                      <p:cBhvr>
                                        <p:cTn id="60" dur="7">
                                          <p:stCondLst>
                                            <p:cond delay="162"/>
                                          </p:stCondLst>
                                        </p:cTn>
                                        <p:tgtEl>
                                          <p:spTgt spid="3">
                                            <p:txEl>
                                              <p:pRg st="6" end="6"/>
                                            </p:txEl>
                                          </p:spTgt>
                                        </p:tgtEl>
                                      </p:cBhvr>
                                      <p:to x="100000" y="60000"/>
                                    </p:animScale>
                                    <p:animScale>
                                      <p:cBhvr>
                                        <p:cTn id="61" dur="41" decel="50000">
                                          <p:stCondLst>
                                            <p:cond delay="169"/>
                                          </p:stCondLst>
                                        </p:cTn>
                                        <p:tgtEl>
                                          <p:spTgt spid="3">
                                            <p:txEl>
                                              <p:pRg st="6" end="6"/>
                                            </p:txEl>
                                          </p:spTgt>
                                        </p:tgtEl>
                                      </p:cBhvr>
                                      <p:to x="100000" y="100000"/>
                                    </p:animScale>
                                    <p:animScale>
                                      <p:cBhvr>
                                        <p:cTn id="62" dur="7">
                                          <p:stCondLst>
                                            <p:cond delay="328"/>
                                          </p:stCondLst>
                                        </p:cTn>
                                        <p:tgtEl>
                                          <p:spTgt spid="3">
                                            <p:txEl>
                                              <p:pRg st="6" end="6"/>
                                            </p:txEl>
                                          </p:spTgt>
                                        </p:tgtEl>
                                      </p:cBhvr>
                                      <p:to x="100000" y="80000"/>
                                    </p:animScale>
                                    <p:animScale>
                                      <p:cBhvr>
                                        <p:cTn id="63" dur="41" decel="50000">
                                          <p:stCondLst>
                                            <p:cond delay="335"/>
                                          </p:stCondLst>
                                        </p:cTn>
                                        <p:tgtEl>
                                          <p:spTgt spid="3">
                                            <p:txEl>
                                              <p:pRg st="6" end="6"/>
                                            </p:txEl>
                                          </p:spTgt>
                                        </p:tgtEl>
                                      </p:cBhvr>
                                      <p:to x="100000" y="100000"/>
                                    </p:animScale>
                                    <p:animScale>
                                      <p:cBhvr>
                                        <p:cTn id="64" dur="7">
                                          <p:stCondLst>
                                            <p:cond delay="410"/>
                                          </p:stCondLst>
                                        </p:cTn>
                                        <p:tgtEl>
                                          <p:spTgt spid="3">
                                            <p:txEl>
                                              <p:pRg st="6" end="6"/>
                                            </p:txEl>
                                          </p:spTgt>
                                        </p:tgtEl>
                                      </p:cBhvr>
                                      <p:to x="100000" y="90000"/>
                                    </p:animScale>
                                    <p:animScale>
                                      <p:cBhvr>
                                        <p:cTn id="65" dur="41" decel="50000">
                                          <p:stCondLst>
                                            <p:cond delay="417"/>
                                          </p:stCondLst>
                                        </p:cTn>
                                        <p:tgtEl>
                                          <p:spTgt spid="3">
                                            <p:txEl>
                                              <p:pRg st="6" end="6"/>
                                            </p:txEl>
                                          </p:spTgt>
                                        </p:tgtEl>
                                      </p:cBhvr>
                                      <p:to x="100000" y="100000"/>
                                    </p:animScale>
                                    <p:animScale>
                                      <p:cBhvr>
                                        <p:cTn id="66" dur="7">
                                          <p:stCondLst>
                                            <p:cond delay="452"/>
                                          </p:stCondLst>
                                        </p:cTn>
                                        <p:tgtEl>
                                          <p:spTgt spid="3">
                                            <p:txEl>
                                              <p:pRg st="6" end="6"/>
                                            </p:txEl>
                                          </p:spTgt>
                                        </p:tgtEl>
                                      </p:cBhvr>
                                      <p:to x="100000" y="95000"/>
                                    </p:animScale>
                                    <p:animScale>
                                      <p:cBhvr>
                                        <p:cTn id="67" dur="41" decel="50000">
                                          <p:stCondLst>
                                            <p:cond delay="459"/>
                                          </p:stCondLst>
                                        </p:cTn>
                                        <p:tgtEl>
                                          <p:spTgt spid="3">
                                            <p:txEl>
                                              <p:pRg st="6" end="6"/>
                                            </p:txEl>
                                          </p:spTgt>
                                        </p:tgtEl>
                                      </p:cBhvr>
                                      <p:to x="100000" y="100000"/>
                                    </p:animScale>
                                  </p:childTnLst>
                                </p:cTn>
                              </p:par>
                              <p:par>
                                <p:cTn id="68" presetID="26" presetClass="entr" presetSubtype="0" fill="hold" nodeType="withEffect">
                                  <p:stCondLst>
                                    <p:cond delay="0"/>
                                  </p:stCondLst>
                                  <p:childTnLst>
                                    <p:set>
                                      <p:cBhvr>
                                        <p:cTn id="69" dur="1" fill="hold">
                                          <p:stCondLst>
                                            <p:cond delay="0"/>
                                          </p:stCondLst>
                                        </p:cTn>
                                        <p:tgtEl>
                                          <p:spTgt spid="3">
                                            <p:txEl>
                                              <p:pRg st="7" end="7"/>
                                            </p:txEl>
                                          </p:spTgt>
                                        </p:tgtEl>
                                        <p:attrNameLst>
                                          <p:attrName>style.visibility</p:attrName>
                                        </p:attrNameLst>
                                      </p:cBhvr>
                                      <p:to>
                                        <p:strVal val="visible"/>
                                      </p:to>
                                    </p:set>
                                    <p:animEffect transition="in" filter="wipe(down)">
                                      <p:cBhvr>
                                        <p:cTn id="70" dur="145">
                                          <p:stCondLst>
                                            <p:cond delay="0"/>
                                          </p:stCondLst>
                                        </p:cTn>
                                        <p:tgtEl>
                                          <p:spTgt spid="3">
                                            <p:txEl>
                                              <p:pRg st="7" end="7"/>
                                            </p:txEl>
                                          </p:spTgt>
                                        </p:tgtEl>
                                      </p:cBhvr>
                                    </p:animEffect>
                                    <p:anim calcmode="lin" valueType="num">
                                      <p:cBhvr>
                                        <p:cTn id="71" dur="456"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72" dur="166"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73" dur="166" tmFilter="0, 0; 0.125,0.2665; 0.25,0.4; 0.375,0.465; 0.5,0.5;  0.625,0.535; 0.75,0.6; 0.875,0.7335; 1,1">
                                          <p:stCondLst>
                                            <p:cond delay="166"/>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74" dur="83" tmFilter="0, 0; 0.125,0.2665; 0.25,0.4; 0.375,0.465; 0.5,0.5;  0.625,0.535; 0.75,0.6; 0.875,0.7335; 1,1">
                                          <p:stCondLst>
                                            <p:cond delay="331"/>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75" dur="41" tmFilter="0, 0; 0.125,0.2665; 0.25,0.4; 0.375,0.465; 0.5,0.5;  0.625,0.535; 0.75,0.6; 0.875,0.7335; 1,1">
                                          <p:stCondLst>
                                            <p:cond delay="414"/>
                                          </p:stCondLst>
                                        </p:cTn>
                                        <p:tgtEl>
                                          <p:spTgt spid="3">
                                            <p:txEl>
                                              <p:pRg st="7" end="7"/>
                                            </p:txEl>
                                          </p:spTgt>
                                        </p:tgtEl>
                                        <p:attrNameLst>
                                          <p:attrName>ppt_y</p:attrName>
                                        </p:attrNameLst>
                                      </p:cBhvr>
                                      <p:tavLst>
                                        <p:tav tm="0" fmla="#ppt_y-sin(pi*$)/81">
                                          <p:val>
                                            <p:fltVal val="0"/>
                                          </p:val>
                                        </p:tav>
                                        <p:tav tm="100000">
                                          <p:val>
                                            <p:fltVal val="1"/>
                                          </p:val>
                                        </p:tav>
                                      </p:tavLst>
                                    </p:anim>
                                    <p:animScale>
                                      <p:cBhvr>
                                        <p:cTn id="76" dur="7">
                                          <p:stCondLst>
                                            <p:cond delay="162"/>
                                          </p:stCondLst>
                                        </p:cTn>
                                        <p:tgtEl>
                                          <p:spTgt spid="3">
                                            <p:txEl>
                                              <p:pRg st="7" end="7"/>
                                            </p:txEl>
                                          </p:spTgt>
                                        </p:tgtEl>
                                      </p:cBhvr>
                                      <p:to x="100000" y="60000"/>
                                    </p:animScale>
                                    <p:animScale>
                                      <p:cBhvr>
                                        <p:cTn id="77" dur="41" decel="50000">
                                          <p:stCondLst>
                                            <p:cond delay="169"/>
                                          </p:stCondLst>
                                        </p:cTn>
                                        <p:tgtEl>
                                          <p:spTgt spid="3">
                                            <p:txEl>
                                              <p:pRg st="7" end="7"/>
                                            </p:txEl>
                                          </p:spTgt>
                                        </p:tgtEl>
                                      </p:cBhvr>
                                      <p:to x="100000" y="100000"/>
                                    </p:animScale>
                                    <p:animScale>
                                      <p:cBhvr>
                                        <p:cTn id="78" dur="7">
                                          <p:stCondLst>
                                            <p:cond delay="328"/>
                                          </p:stCondLst>
                                        </p:cTn>
                                        <p:tgtEl>
                                          <p:spTgt spid="3">
                                            <p:txEl>
                                              <p:pRg st="7" end="7"/>
                                            </p:txEl>
                                          </p:spTgt>
                                        </p:tgtEl>
                                      </p:cBhvr>
                                      <p:to x="100000" y="80000"/>
                                    </p:animScale>
                                    <p:animScale>
                                      <p:cBhvr>
                                        <p:cTn id="79" dur="41" decel="50000">
                                          <p:stCondLst>
                                            <p:cond delay="335"/>
                                          </p:stCondLst>
                                        </p:cTn>
                                        <p:tgtEl>
                                          <p:spTgt spid="3">
                                            <p:txEl>
                                              <p:pRg st="7" end="7"/>
                                            </p:txEl>
                                          </p:spTgt>
                                        </p:tgtEl>
                                      </p:cBhvr>
                                      <p:to x="100000" y="100000"/>
                                    </p:animScale>
                                    <p:animScale>
                                      <p:cBhvr>
                                        <p:cTn id="80" dur="7">
                                          <p:stCondLst>
                                            <p:cond delay="410"/>
                                          </p:stCondLst>
                                        </p:cTn>
                                        <p:tgtEl>
                                          <p:spTgt spid="3">
                                            <p:txEl>
                                              <p:pRg st="7" end="7"/>
                                            </p:txEl>
                                          </p:spTgt>
                                        </p:tgtEl>
                                      </p:cBhvr>
                                      <p:to x="100000" y="90000"/>
                                    </p:animScale>
                                    <p:animScale>
                                      <p:cBhvr>
                                        <p:cTn id="81" dur="41" decel="50000">
                                          <p:stCondLst>
                                            <p:cond delay="417"/>
                                          </p:stCondLst>
                                        </p:cTn>
                                        <p:tgtEl>
                                          <p:spTgt spid="3">
                                            <p:txEl>
                                              <p:pRg st="7" end="7"/>
                                            </p:txEl>
                                          </p:spTgt>
                                        </p:tgtEl>
                                      </p:cBhvr>
                                      <p:to x="100000" y="100000"/>
                                    </p:animScale>
                                    <p:animScale>
                                      <p:cBhvr>
                                        <p:cTn id="82" dur="7">
                                          <p:stCondLst>
                                            <p:cond delay="452"/>
                                          </p:stCondLst>
                                        </p:cTn>
                                        <p:tgtEl>
                                          <p:spTgt spid="3">
                                            <p:txEl>
                                              <p:pRg st="7" end="7"/>
                                            </p:txEl>
                                          </p:spTgt>
                                        </p:tgtEl>
                                      </p:cBhvr>
                                      <p:to x="100000" y="95000"/>
                                    </p:animScale>
                                    <p:animScale>
                                      <p:cBhvr>
                                        <p:cTn id="83" dur="41" decel="50000">
                                          <p:stCondLst>
                                            <p:cond delay="459"/>
                                          </p:stCondLst>
                                        </p:cTn>
                                        <p:tgtEl>
                                          <p:spTgt spid="3">
                                            <p:txEl>
                                              <p:pRg st="7" end="7"/>
                                            </p:txEl>
                                          </p:spTgt>
                                        </p:tgtEl>
                                      </p:cBhvr>
                                      <p:to x="100000" y="100000"/>
                                    </p:animScale>
                                  </p:childTnLst>
                                </p:cTn>
                              </p:par>
                              <p:par>
                                <p:cTn id="84" presetID="26" presetClass="entr" presetSubtype="0" fill="hold" nodeType="withEffect">
                                  <p:stCondLst>
                                    <p:cond delay="0"/>
                                  </p:stCondLst>
                                  <p:childTnLst>
                                    <p:set>
                                      <p:cBhvr>
                                        <p:cTn id="85" dur="1" fill="hold">
                                          <p:stCondLst>
                                            <p:cond delay="0"/>
                                          </p:stCondLst>
                                        </p:cTn>
                                        <p:tgtEl>
                                          <p:spTgt spid="3">
                                            <p:txEl>
                                              <p:pRg st="8" end="8"/>
                                            </p:txEl>
                                          </p:spTgt>
                                        </p:tgtEl>
                                        <p:attrNameLst>
                                          <p:attrName>style.visibility</p:attrName>
                                        </p:attrNameLst>
                                      </p:cBhvr>
                                      <p:to>
                                        <p:strVal val="visible"/>
                                      </p:to>
                                    </p:set>
                                    <p:animEffect transition="in" filter="wipe(down)">
                                      <p:cBhvr>
                                        <p:cTn id="86" dur="145">
                                          <p:stCondLst>
                                            <p:cond delay="0"/>
                                          </p:stCondLst>
                                        </p:cTn>
                                        <p:tgtEl>
                                          <p:spTgt spid="3">
                                            <p:txEl>
                                              <p:pRg st="8" end="8"/>
                                            </p:txEl>
                                          </p:spTgt>
                                        </p:tgtEl>
                                      </p:cBhvr>
                                    </p:animEffect>
                                    <p:anim calcmode="lin" valueType="num">
                                      <p:cBhvr>
                                        <p:cTn id="87" dur="456" tmFilter="0,0; 0.14,0.36; 0.43,0.73; 0.71,0.91; 1.0,1.0">
                                          <p:stCondLst>
                                            <p:cond delay="0"/>
                                          </p:stCondLst>
                                        </p:cTn>
                                        <p:tgtEl>
                                          <p:spTgt spid="3">
                                            <p:txEl>
                                              <p:pRg st="8" end="8"/>
                                            </p:txEl>
                                          </p:spTgt>
                                        </p:tgtEl>
                                        <p:attrNameLst>
                                          <p:attrName>ppt_x</p:attrName>
                                        </p:attrNameLst>
                                      </p:cBhvr>
                                      <p:tavLst>
                                        <p:tav tm="0">
                                          <p:val>
                                            <p:strVal val="#ppt_x-0.25"/>
                                          </p:val>
                                        </p:tav>
                                        <p:tav tm="100000">
                                          <p:val>
                                            <p:strVal val="#ppt_x"/>
                                          </p:val>
                                        </p:tav>
                                      </p:tavLst>
                                    </p:anim>
                                    <p:anim calcmode="lin" valueType="num">
                                      <p:cBhvr>
                                        <p:cTn id="88" dur="166" tmFilter="0.0,0.0; 0.25,0.07; 0.50,0.2; 0.75,0.467; 1.0,1.0">
                                          <p:stCondLst>
                                            <p:cond delay="0"/>
                                          </p:stCondLst>
                                        </p:cTn>
                                        <p:tgtEl>
                                          <p:spTgt spid="3">
                                            <p:txEl>
                                              <p:pRg st="8" end="8"/>
                                            </p:txEl>
                                          </p:spTgt>
                                        </p:tgtEl>
                                        <p:attrNameLst>
                                          <p:attrName>ppt_y</p:attrName>
                                        </p:attrNameLst>
                                      </p:cBhvr>
                                      <p:tavLst>
                                        <p:tav tm="0" fmla="#ppt_y-sin(pi*$)/3">
                                          <p:val>
                                            <p:fltVal val="0.5"/>
                                          </p:val>
                                        </p:tav>
                                        <p:tav tm="100000">
                                          <p:val>
                                            <p:fltVal val="1"/>
                                          </p:val>
                                        </p:tav>
                                      </p:tavLst>
                                    </p:anim>
                                    <p:anim calcmode="lin" valueType="num">
                                      <p:cBhvr>
                                        <p:cTn id="89" dur="166" tmFilter="0, 0; 0.125,0.2665; 0.25,0.4; 0.375,0.465; 0.5,0.5;  0.625,0.535; 0.75,0.6; 0.875,0.7335; 1,1">
                                          <p:stCondLst>
                                            <p:cond delay="166"/>
                                          </p:stCondLst>
                                        </p:cTn>
                                        <p:tgtEl>
                                          <p:spTgt spid="3">
                                            <p:txEl>
                                              <p:pRg st="8" end="8"/>
                                            </p:txEl>
                                          </p:spTgt>
                                        </p:tgtEl>
                                        <p:attrNameLst>
                                          <p:attrName>ppt_y</p:attrName>
                                        </p:attrNameLst>
                                      </p:cBhvr>
                                      <p:tavLst>
                                        <p:tav tm="0" fmla="#ppt_y-sin(pi*$)/9">
                                          <p:val>
                                            <p:fltVal val="0"/>
                                          </p:val>
                                        </p:tav>
                                        <p:tav tm="100000">
                                          <p:val>
                                            <p:fltVal val="1"/>
                                          </p:val>
                                        </p:tav>
                                      </p:tavLst>
                                    </p:anim>
                                    <p:anim calcmode="lin" valueType="num">
                                      <p:cBhvr>
                                        <p:cTn id="90" dur="83" tmFilter="0, 0; 0.125,0.2665; 0.25,0.4; 0.375,0.465; 0.5,0.5;  0.625,0.535; 0.75,0.6; 0.875,0.7335; 1,1">
                                          <p:stCondLst>
                                            <p:cond delay="331"/>
                                          </p:stCondLst>
                                        </p:cTn>
                                        <p:tgtEl>
                                          <p:spTgt spid="3">
                                            <p:txEl>
                                              <p:pRg st="8" end="8"/>
                                            </p:txEl>
                                          </p:spTgt>
                                        </p:tgtEl>
                                        <p:attrNameLst>
                                          <p:attrName>ppt_y</p:attrName>
                                        </p:attrNameLst>
                                      </p:cBhvr>
                                      <p:tavLst>
                                        <p:tav tm="0" fmla="#ppt_y-sin(pi*$)/27">
                                          <p:val>
                                            <p:fltVal val="0"/>
                                          </p:val>
                                        </p:tav>
                                        <p:tav tm="100000">
                                          <p:val>
                                            <p:fltVal val="1"/>
                                          </p:val>
                                        </p:tav>
                                      </p:tavLst>
                                    </p:anim>
                                    <p:anim calcmode="lin" valueType="num">
                                      <p:cBhvr>
                                        <p:cTn id="91" dur="41" tmFilter="0, 0; 0.125,0.2665; 0.25,0.4; 0.375,0.465; 0.5,0.5;  0.625,0.535; 0.75,0.6; 0.875,0.7335; 1,1">
                                          <p:stCondLst>
                                            <p:cond delay="414"/>
                                          </p:stCondLst>
                                        </p:cTn>
                                        <p:tgtEl>
                                          <p:spTgt spid="3">
                                            <p:txEl>
                                              <p:pRg st="8" end="8"/>
                                            </p:txEl>
                                          </p:spTgt>
                                        </p:tgtEl>
                                        <p:attrNameLst>
                                          <p:attrName>ppt_y</p:attrName>
                                        </p:attrNameLst>
                                      </p:cBhvr>
                                      <p:tavLst>
                                        <p:tav tm="0" fmla="#ppt_y-sin(pi*$)/81">
                                          <p:val>
                                            <p:fltVal val="0"/>
                                          </p:val>
                                        </p:tav>
                                        <p:tav tm="100000">
                                          <p:val>
                                            <p:fltVal val="1"/>
                                          </p:val>
                                        </p:tav>
                                      </p:tavLst>
                                    </p:anim>
                                    <p:animScale>
                                      <p:cBhvr>
                                        <p:cTn id="92" dur="7">
                                          <p:stCondLst>
                                            <p:cond delay="162"/>
                                          </p:stCondLst>
                                        </p:cTn>
                                        <p:tgtEl>
                                          <p:spTgt spid="3">
                                            <p:txEl>
                                              <p:pRg st="8" end="8"/>
                                            </p:txEl>
                                          </p:spTgt>
                                        </p:tgtEl>
                                      </p:cBhvr>
                                      <p:to x="100000" y="60000"/>
                                    </p:animScale>
                                    <p:animScale>
                                      <p:cBhvr>
                                        <p:cTn id="93" dur="41" decel="50000">
                                          <p:stCondLst>
                                            <p:cond delay="169"/>
                                          </p:stCondLst>
                                        </p:cTn>
                                        <p:tgtEl>
                                          <p:spTgt spid="3">
                                            <p:txEl>
                                              <p:pRg st="8" end="8"/>
                                            </p:txEl>
                                          </p:spTgt>
                                        </p:tgtEl>
                                      </p:cBhvr>
                                      <p:to x="100000" y="100000"/>
                                    </p:animScale>
                                    <p:animScale>
                                      <p:cBhvr>
                                        <p:cTn id="94" dur="7">
                                          <p:stCondLst>
                                            <p:cond delay="328"/>
                                          </p:stCondLst>
                                        </p:cTn>
                                        <p:tgtEl>
                                          <p:spTgt spid="3">
                                            <p:txEl>
                                              <p:pRg st="8" end="8"/>
                                            </p:txEl>
                                          </p:spTgt>
                                        </p:tgtEl>
                                      </p:cBhvr>
                                      <p:to x="100000" y="80000"/>
                                    </p:animScale>
                                    <p:animScale>
                                      <p:cBhvr>
                                        <p:cTn id="95" dur="41" decel="50000">
                                          <p:stCondLst>
                                            <p:cond delay="335"/>
                                          </p:stCondLst>
                                        </p:cTn>
                                        <p:tgtEl>
                                          <p:spTgt spid="3">
                                            <p:txEl>
                                              <p:pRg st="8" end="8"/>
                                            </p:txEl>
                                          </p:spTgt>
                                        </p:tgtEl>
                                      </p:cBhvr>
                                      <p:to x="100000" y="100000"/>
                                    </p:animScale>
                                    <p:animScale>
                                      <p:cBhvr>
                                        <p:cTn id="96" dur="7">
                                          <p:stCondLst>
                                            <p:cond delay="410"/>
                                          </p:stCondLst>
                                        </p:cTn>
                                        <p:tgtEl>
                                          <p:spTgt spid="3">
                                            <p:txEl>
                                              <p:pRg st="8" end="8"/>
                                            </p:txEl>
                                          </p:spTgt>
                                        </p:tgtEl>
                                      </p:cBhvr>
                                      <p:to x="100000" y="90000"/>
                                    </p:animScale>
                                    <p:animScale>
                                      <p:cBhvr>
                                        <p:cTn id="97" dur="41" decel="50000">
                                          <p:stCondLst>
                                            <p:cond delay="417"/>
                                          </p:stCondLst>
                                        </p:cTn>
                                        <p:tgtEl>
                                          <p:spTgt spid="3">
                                            <p:txEl>
                                              <p:pRg st="8" end="8"/>
                                            </p:txEl>
                                          </p:spTgt>
                                        </p:tgtEl>
                                      </p:cBhvr>
                                      <p:to x="100000" y="100000"/>
                                    </p:animScale>
                                    <p:animScale>
                                      <p:cBhvr>
                                        <p:cTn id="98" dur="7">
                                          <p:stCondLst>
                                            <p:cond delay="452"/>
                                          </p:stCondLst>
                                        </p:cTn>
                                        <p:tgtEl>
                                          <p:spTgt spid="3">
                                            <p:txEl>
                                              <p:pRg st="8" end="8"/>
                                            </p:txEl>
                                          </p:spTgt>
                                        </p:tgtEl>
                                      </p:cBhvr>
                                      <p:to x="100000" y="95000"/>
                                    </p:animScale>
                                    <p:animScale>
                                      <p:cBhvr>
                                        <p:cTn id="99" dur="41" decel="50000">
                                          <p:stCondLst>
                                            <p:cond delay="459"/>
                                          </p:stCondLst>
                                        </p:cTn>
                                        <p:tgtEl>
                                          <p:spTgt spid="3">
                                            <p:txEl>
                                              <p:pRg st="8" end="8"/>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76200"/>
            <a:ext cx="8534400" cy="658368"/>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C00000"/>
                </a:solidFill>
                <a:effectLst>
                  <a:outerShdw blurRad="50000" dist="30000" dir="5400000" algn="tl" rotWithShape="0">
                    <a:srgbClr val="000000">
                      <a:alpha val="30000"/>
                    </a:srgbClr>
                  </a:outerShdw>
                </a:effectLst>
                <a:uLnTx/>
                <a:uFillTx/>
                <a:latin typeface="+mj-lt"/>
                <a:ea typeface="+mj-ea"/>
                <a:cs typeface="+mj-cs"/>
              </a:rPr>
              <a:t>Creating object array</a:t>
            </a:r>
            <a:r>
              <a:rPr kumimoji="0" lang="en-US" sz="3600" b="1" i="0" u="none" strike="noStrike" kern="1200" cap="none" spc="0" normalizeH="0" noProof="0" dirty="0">
                <a:ln>
                  <a:noFill/>
                </a:ln>
                <a:solidFill>
                  <a:srgbClr val="C00000"/>
                </a:solidFill>
                <a:effectLst>
                  <a:outerShdw blurRad="50000" dist="30000" dir="5400000" algn="tl" rotWithShape="0">
                    <a:srgbClr val="000000">
                      <a:alpha val="30000"/>
                    </a:srgbClr>
                  </a:outerShdw>
                </a:effectLst>
                <a:uLnTx/>
                <a:uFillTx/>
                <a:latin typeface="+mj-lt"/>
                <a:ea typeface="+mj-ea"/>
                <a:cs typeface="+mj-cs"/>
              </a:rPr>
              <a:t> Dynamically</a:t>
            </a:r>
            <a:endParaRPr kumimoji="0" lang="en-US" sz="3600" b="1" i="0" u="none" strike="noStrike" kern="1200" cap="none" spc="0" normalizeH="0" baseline="0" noProof="0" dirty="0">
              <a:ln>
                <a:noFill/>
              </a:ln>
              <a:solidFill>
                <a:srgbClr val="C00000"/>
              </a:solidFill>
              <a:effectLst>
                <a:outerShdw blurRad="50000" dist="30000" dir="5400000" algn="tl" rotWithShape="0">
                  <a:srgbClr val="000000">
                    <a:alpha val="30000"/>
                  </a:srgbClr>
                </a:outerShdw>
              </a:effectLst>
              <a:uLnTx/>
              <a:uFillTx/>
              <a:latin typeface="+mj-lt"/>
              <a:ea typeface="+mj-ea"/>
              <a:cs typeface="+mj-cs"/>
            </a:endParaRPr>
          </a:p>
        </p:txBody>
      </p:sp>
      <p:pic>
        <p:nvPicPr>
          <p:cNvPr id="4099" name="Picture 3"/>
          <p:cNvPicPr>
            <a:picLocks noChangeAspect="1" noChangeArrowheads="1"/>
          </p:cNvPicPr>
          <p:nvPr/>
        </p:nvPicPr>
        <p:blipFill>
          <a:blip r:embed="rId2"/>
          <a:srcRect l="11250" t="24118" r="36875" b="15014"/>
          <a:stretch>
            <a:fillRect/>
          </a:stretch>
        </p:blipFill>
        <p:spPr bwMode="auto">
          <a:xfrm>
            <a:off x="381000" y="838200"/>
            <a:ext cx="8229600" cy="4800600"/>
          </a:xfrm>
          <a:prstGeom prst="rect">
            <a:avLst/>
          </a:prstGeom>
          <a:noFill/>
          <a:ln w="9525">
            <a:noFill/>
            <a:miter lim="800000"/>
            <a:headEnd/>
            <a:tailEnd/>
          </a:ln>
          <a:effectLst/>
        </p:spPr>
      </p:pic>
      <p:sp>
        <p:nvSpPr>
          <p:cNvPr id="5" name="Rectangle 4"/>
          <p:cNvSpPr/>
          <p:nvPr/>
        </p:nvSpPr>
        <p:spPr>
          <a:xfrm>
            <a:off x="8229600" y="3505200"/>
            <a:ext cx="762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229600" y="4038600"/>
            <a:ext cx="6858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a:off x="7772400" y="3352800"/>
            <a:ext cx="457200"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858000" y="2895600"/>
            <a:ext cx="914400" cy="369332"/>
          </a:xfrm>
          <a:prstGeom prst="rect">
            <a:avLst/>
          </a:prstGeom>
          <a:noFill/>
        </p:spPr>
        <p:txBody>
          <a:bodyPr wrap="square" rtlCol="0">
            <a:spAutoFit/>
          </a:bodyPr>
          <a:lstStyle/>
          <a:p>
            <a:r>
              <a:rPr lang="en-US" dirty="0" err="1"/>
              <a:t>ptr</a:t>
            </a:r>
            <a:endParaRPr lang="en-US" dirty="0"/>
          </a:p>
        </p:txBody>
      </p:sp>
      <p:sp>
        <p:nvSpPr>
          <p:cNvPr id="10" name="TextBox 9"/>
          <p:cNvSpPr txBox="1"/>
          <p:nvPr/>
        </p:nvSpPr>
        <p:spPr>
          <a:xfrm>
            <a:off x="6172200" y="3352800"/>
            <a:ext cx="914400" cy="369332"/>
          </a:xfrm>
          <a:prstGeom prst="rect">
            <a:avLst/>
          </a:prstGeom>
          <a:noFill/>
        </p:spPr>
        <p:txBody>
          <a:bodyPr wrap="square" rtlCol="0">
            <a:spAutoFit/>
          </a:bodyPr>
          <a:lstStyle/>
          <a:p>
            <a:r>
              <a:rPr lang="en-US" dirty="0"/>
              <a:t>dptr</a:t>
            </a:r>
          </a:p>
        </p:txBody>
      </p:sp>
      <p:cxnSp>
        <p:nvCxnSpPr>
          <p:cNvPr id="16" name="Straight Arrow Connector 15"/>
          <p:cNvCxnSpPr/>
          <p:nvPr/>
        </p:nvCxnSpPr>
        <p:spPr>
          <a:xfrm>
            <a:off x="6858000" y="3733800"/>
            <a:ext cx="129540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76200"/>
            <a:ext cx="8534400" cy="658368"/>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C00000"/>
                </a:solidFill>
                <a:effectLst>
                  <a:outerShdw blurRad="50000" dist="30000" dir="5400000" algn="tl" rotWithShape="0">
                    <a:srgbClr val="000000">
                      <a:alpha val="30000"/>
                    </a:srgbClr>
                  </a:outerShdw>
                </a:effectLst>
                <a:uLnTx/>
                <a:uFillTx/>
                <a:latin typeface="+mj-lt"/>
                <a:ea typeface="+mj-ea"/>
                <a:cs typeface="+mj-cs"/>
              </a:rPr>
              <a:t>Creating object array</a:t>
            </a:r>
            <a:r>
              <a:rPr kumimoji="0" lang="en-US" sz="3600" b="1" i="0" u="none" strike="noStrike" kern="1200" cap="none" spc="0" normalizeH="0" noProof="0" dirty="0">
                <a:ln>
                  <a:noFill/>
                </a:ln>
                <a:solidFill>
                  <a:srgbClr val="C00000"/>
                </a:solidFill>
                <a:effectLst>
                  <a:outerShdw blurRad="50000" dist="30000" dir="5400000" algn="tl" rotWithShape="0">
                    <a:srgbClr val="000000">
                      <a:alpha val="30000"/>
                    </a:srgbClr>
                  </a:outerShdw>
                </a:effectLst>
                <a:uLnTx/>
                <a:uFillTx/>
                <a:latin typeface="+mj-lt"/>
                <a:ea typeface="+mj-ea"/>
                <a:cs typeface="+mj-cs"/>
              </a:rPr>
              <a:t> Dynamically</a:t>
            </a:r>
            <a:endParaRPr kumimoji="0" lang="en-US" sz="3600" b="1" i="0" u="none" strike="noStrike" kern="1200" cap="none" spc="0" normalizeH="0" baseline="0" noProof="0" dirty="0">
              <a:ln>
                <a:noFill/>
              </a:ln>
              <a:solidFill>
                <a:srgbClr val="C00000"/>
              </a:solidFill>
              <a:effectLst>
                <a:outerShdw blurRad="50000" dist="30000" dir="5400000" algn="tl" rotWithShape="0">
                  <a:srgbClr val="000000">
                    <a:alpha val="30000"/>
                  </a:srgbClr>
                </a:outerShdw>
              </a:effectLst>
              <a:uLnTx/>
              <a:uFillTx/>
              <a:latin typeface="+mj-lt"/>
              <a:ea typeface="+mj-ea"/>
              <a:cs typeface="+mj-cs"/>
            </a:endParaRPr>
          </a:p>
        </p:txBody>
      </p:sp>
      <p:pic>
        <p:nvPicPr>
          <p:cNvPr id="5123" name="Picture 3"/>
          <p:cNvPicPr>
            <a:picLocks noChangeAspect="1" noChangeArrowheads="1"/>
          </p:cNvPicPr>
          <p:nvPr/>
        </p:nvPicPr>
        <p:blipFill>
          <a:blip r:embed="rId2"/>
          <a:srcRect r="54487" b="9604"/>
          <a:stretch>
            <a:fillRect/>
          </a:stretch>
        </p:blipFill>
        <p:spPr bwMode="auto">
          <a:xfrm>
            <a:off x="304800" y="609600"/>
            <a:ext cx="7924800" cy="5797550"/>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ctrTitle"/>
          </p:nvPr>
        </p:nvSpPr>
        <p:spPr>
          <a:xfrm>
            <a:off x="685800" y="2971799"/>
            <a:ext cx="7772400" cy="685823"/>
          </a:xfrm>
          <a:prstGeom prst="rect">
            <a:avLst/>
          </a:prstGeom>
        </p:spPr>
        <p:txBody>
          <a:bodyPr lIns="91425" tIns="91425" rIns="91425" bIns="91425" anchor="b" anchorCtr="0">
            <a:noAutofit/>
          </a:bodyPr>
          <a:lstStyle/>
          <a:p>
            <a:pPr lvl="0" rtl="0">
              <a:spcBef>
                <a:spcPts val="0"/>
              </a:spcBef>
              <a:buNone/>
            </a:pPr>
            <a:r>
              <a:rPr lang="en-US" sz="4400" b="1" dirty="0">
                <a:solidFill>
                  <a:schemeClr val="bg1"/>
                </a:solidFill>
              </a:rPr>
              <a:t>this Pointer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76200"/>
            <a:ext cx="8534400" cy="658368"/>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C00000"/>
                </a:solidFill>
                <a:effectLst>
                  <a:outerShdw blurRad="50000" dist="30000" dir="5400000" algn="tl" rotWithShape="0">
                    <a:srgbClr val="000000">
                      <a:alpha val="30000"/>
                    </a:srgbClr>
                  </a:outerShdw>
                </a:effectLst>
                <a:uLnTx/>
                <a:uFillTx/>
                <a:latin typeface="+mj-lt"/>
                <a:ea typeface="+mj-ea"/>
                <a:cs typeface="+mj-cs"/>
              </a:rPr>
              <a:t>this pointer</a:t>
            </a:r>
          </a:p>
        </p:txBody>
      </p:sp>
      <p:sp>
        <p:nvSpPr>
          <p:cNvPr id="3" name="TextBox 2"/>
          <p:cNvSpPr txBox="1"/>
          <p:nvPr/>
        </p:nvSpPr>
        <p:spPr>
          <a:xfrm>
            <a:off x="304800" y="762000"/>
            <a:ext cx="8763000" cy="4893647"/>
          </a:xfrm>
          <a:prstGeom prst="rect">
            <a:avLst/>
          </a:prstGeom>
          <a:noFill/>
        </p:spPr>
        <p:txBody>
          <a:bodyPr wrap="square" rtlCol="0">
            <a:spAutoFit/>
          </a:bodyPr>
          <a:lstStyle/>
          <a:p>
            <a:pPr algn="just">
              <a:buFont typeface="Wingdings" pitchFamily="2" charset="2"/>
              <a:buChar char="ü"/>
            </a:pPr>
            <a:r>
              <a:rPr lang="en-US" sz="2600" b="1" dirty="0"/>
              <a:t> C++ uses one special pointer named </a:t>
            </a:r>
            <a:r>
              <a:rPr lang="en-US" sz="2600" b="1" dirty="0">
                <a:solidFill>
                  <a:srgbClr val="00B050"/>
                </a:solidFill>
              </a:rPr>
              <a:t>this</a:t>
            </a:r>
            <a:r>
              <a:rPr lang="en-US" sz="2600" b="1" dirty="0"/>
              <a:t> </a:t>
            </a:r>
            <a:r>
              <a:rPr lang="en-US" sz="2600" b="1" dirty="0">
                <a:solidFill>
                  <a:srgbClr val="7030A0"/>
                </a:solidFill>
              </a:rPr>
              <a:t>which stores the address of the object which invokes the member function.</a:t>
            </a:r>
          </a:p>
          <a:p>
            <a:pPr algn="just">
              <a:buFont typeface="Wingdings" pitchFamily="2" charset="2"/>
              <a:buChar char="ü"/>
            </a:pPr>
            <a:r>
              <a:rPr lang="en-US" sz="2600" b="1" dirty="0">
                <a:solidFill>
                  <a:srgbClr val="FF0000"/>
                </a:solidFill>
              </a:rPr>
              <a:t> </a:t>
            </a:r>
            <a:r>
              <a:rPr lang="en-US" sz="2600" b="1" dirty="0">
                <a:solidFill>
                  <a:srgbClr val="0070C0"/>
                </a:solidFill>
              </a:rPr>
              <a:t>When an  object invokes a member function,  it’s address is implicitly stored in </a:t>
            </a:r>
            <a:r>
              <a:rPr lang="en-US" sz="2600" b="1" dirty="0">
                <a:solidFill>
                  <a:srgbClr val="00B050"/>
                </a:solidFill>
              </a:rPr>
              <a:t>this</a:t>
            </a:r>
            <a:r>
              <a:rPr lang="en-US" sz="2600" b="1" dirty="0">
                <a:solidFill>
                  <a:srgbClr val="0070C0"/>
                </a:solidFill>
              </a:rPr>
              <a:t> pointer</a:t>
            </a:r>
            <a:r>
              <a:rPr lang="en-US" sz="2600" b="1" dirty="0">
                <a:solidFill>
                  <a:srgbClr val="FF0000"/>
                </a:solidFill>
              </a:rPr>
              <a:t>.</a:t>
            </a:r>
          </a:p>
          <a:p>
            <a:pPr algn="just"/>
            <a:r>
              <a:rPr lang="en-US" sz="2600" b="1" dirty="0">
                <a:solidFill>
                  <a:srgbClr val="FF0000"/>
                </a:solidFill>
              </a:rPr>
              <a:t>    </a:t>
            </a:r>
            <a:r>
              <a:rPr lang="en-US" sz="2600" b="1" dirty="0">
                <a:solidFill>
                  <a:schemeClr val="accent3">
                    <a:lumMod val="50000"/>
                  </a:schemeClr>
                </a:solidFill>
              </a:rPr>
              <a:t>Example:</a:t>
            </a:r>
            <a:r>
              <a:rPr lang="en-US" sz="2600" b="1" dirty="0">
                <a:solidFill>
                  <a:srgbClr val="FF0000"/>
                </a:solidFill>
              </a:rPr>
              <a:t> p1.setProduct(); // </a:t>
            </a:r>
            <a:r>
              <a:rPr lang="en-US" sz="2600" b="1" dirty="0">
                <a:solidFill>
                  <a:srgbClr val="00B050"/>
                </a:solidFill>
              </a:rPr>
              <a:t>The address of p1 is getting stored in </a:t>
            </a:r>
            <a:r>
              <a:rPr lang="en-US" sz="2600" b="1" dirty="0">
                <a:solidFill>
                  <a:srgbClr val="FF33CC"/>
                </a:solidFill>
              </a:rPr>
              <a:t>this</a:t>
            </a:r>
            <a:r>
              <a:rPr lang="en-US" sz="2600" b="1" dirty="0">
                <a:solidFill>
                  <a:srgbClr val="00B050"/>
                </a:solidFill>
              </a:rPr>
              <a:t> pointer.</a:t>
            </a:r>
          </a:p>
          <a:p>
            <a:pPr algn="just"/>
            <a:r>
              <a:rPr lang="en-US" sz="2600" b="1" dirty="0">
                <a:solidFill>
                  <a:srgbClr val="FF0000"/>
                </a:solidFill>
              </a:rPr>
              <a:t>		  		 </a:t>
            </a:r>
          </a:p>
          <a:p>
            <a:pPr algn="just"/>
            <a:r>
              <a:rPr lang="en-US" sz="2600" b="1" dirty="0">
                <a:solidFill>
                  <a:srgbClr val="00B050"/>
                </a:solidFill>
              </a:rPr>
              <a:t> </a:t>
            </a:r>
          </a:p>
          <a:p>
            <a:pPr algn="just"/>
            <a:r>
              <a:rPr lang="en-US" sz="2600" b="1" dirty="0">
                <a:solidFill>
                  <a:srgbClr val="00B050"/>
                </a:solidFill>
              </a:rPr>
              <a:t>	</a:t>
            </a:r>
            <a:endParaRPr lang="en-US" sz="2600" b="1" dirty="0">
              <a:solidFill>
                <a:srgbClr val="0070C0"/>
              </a:solidFill>
            </a:endParaRPr>
          </a:p>
          <a:p>
            <a:pPr algn="just"/>
            <a:r>
              <a:rPr lang="en-US" sz="2600" b="1" dirty="0"/>
              <a:t>  	  </a:t>
            </a:r>
            <a:endParaRPr lang="en-US" sz="2600" b="1" dirty="0">
              <a:solidFill>
                <a:srgbClr val="002060"/>
              </a:solidFill>
            </a:endParaRPr>
          </a:p>
          <a:p>
            <a:pPr algn="just"/>
            <a:endParaRPr lang="en-US" sz="2600" b="1" dirty="0"/>
          </a:p>
        </p:txBody>
      </p:sp>
      <p:cxnSp>
        <p:nvCxnSpPr>
          <p:cNvPr id="6" name="Straight Arrow Connector 5"/>
          <p:cNvCxnSpPr/>
          <p:nvPr/>
        </p:nvCxnSpPr>
        <p:spPr>
          <a:xfrm>
            <a:off x="3429000" y="4495800"/>
            <a:ext cx="990600"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514600" y="4191000"/>
            <a:ext cx="914400" cy="523220"/>
          </a:xfrm>
          <a:prstGeom prst="rect">
            <a:avLst/>
          </a:prstGeom>
          <a:noFill/>
        </p:spPr>
        <p:txBody>
          <a:bodyPr wrap="square" rtlCol="0">
            <a:spAutoFit/>
          </a:bodyPr>
          <a:lstStyle/>
          <a:p>
            <a:r>
              <a:rPr lang="en-US" sz="2800" dirty="0">
                <a:solidFill>
                  <a:srgbClr val="FF0066"/>
                </a:solidFill>
              </a:rPr>
              <a:t>p1 </a:t>
            </a:r>
          </a:p>
        </p:txBody>
      </p:sp>
      <p:cxnSp>
        <p:nvCxnSpPr>
          <p:cNvPr id="10" name="Straight Arrow Connector 9"/>
          <p:cNvCxnSpPr/>
          <p:nvPr/>
        </p:nvCxnSpPr>
        <p:spPr>
          <a:xfrm rot="10800000" flipV="1">
            <a:off x="5867400" y="4343400"/>
            <a:ext cx="7620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553200" y="3974068"/>
            <a:ext cx="1143000" cy="461665"/>
          </a:xfrm>
          <a:prstGeom prst="rect">
            <a:avLst/>
          </a:prstGeom>
          <a:noFill/>
        </p:spPr>
        <p:txBody>
          <a:bodyPr wrap="square" rtlCol="0">
            <a:spAutoFit/>
          </a:bodyPr>
          <a:lstStyle/>
          <a:p>
            <a:r>
              <a:rPr lang="en-US" sz="2400" b="1" dirty="0">
                <a:solidFill>
                  <a:schemeClr val="accent4">
                    <a:lumMod val="50000"/>
                  </a:schemeClr>
                </a:solidFill>
              </a:rPr>
              <a:t>this</a:t>
            </a:r>
          </a:p>
        </p:txBody>
      </p:sp>
      <p:sp>
        <p:nvSpPr>
          <p:cNvPr id="13" name="TextBox 12"/>
          <p:cNvSpPr txBox="1"/>
          <p:nvPr/>
        </p:nvSpPr>
        <p:spPr>
          <a:xfrm>
            <a:off x="6172200" y="4648200"/>
            <a:ext cx="2590800" cy="646331"/>
          </a:xfrm>
          <a:prstGeom prst="rect">
            <a:avLst/>
          </a:prstGeom>
          <a:noFill/>
        </p:spPr>
        <p:txBody>
          <a:bodyPr wrap="square" rtlCol="0">
            <a:spAutoFit/>
          </a:bodyPr>
          <a:lstStyle/>
          <a:p>
            <a:pPr algn="just"/>
            <a:r>
              <a:rPr lang="en-US" b="1" dirty="0">
                <a:solidFill>
                  <a:srgbClr val="C00000"/>
                </a:solidFill>
              </a:rPr>
              <a:t>inside the member function, called by p1</a:t>
            </a:r>
          </a:p>
        </p:txBody>
      </p:sp>
      <p:sp>
        <p:nvSpPr>
          <p:cNvPr id="12" name="Rectangle 11"/>
          <p:cNvSpPr/>
          <p:nvPr/>
        </p:nvSpPr>
        <p:spPr>
          <a:xfrm>
            <a:off x="4419600" y="4267200"/>
            <a:ext cx="1447800" cy="838200"/>
          </a:xfrm>
          <a:prstGeom prst="rect">
            <a:avLst/>
          </a:prstGeom>
          <a:noFill/>
          <a:ln w="317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1"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0-#ppt_h/2"/>
                                          </p:val>
                                        </p:tav>
                                        <p:tav tm="100000">
                                          <p:val>
                                            <p:strVal val="#ppt_y"/>
                                          </p:val>
                                        </p:tav>
                                      </p:tavLst>
                                    </p:anim>
                                  </p:childTnLst>
                                </p:cTn>
                              </p:par>
                              <p:par>
                                <p:cTn id="28" presetID="2" presetClass="entr" presetSubtype="1"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0-#ppt_h/2"/>
                                          </p:val>
                                        </p:tav>
                                        <p:tav tm="100000">
                                          <p:val>
                                            <p:strVal val="#ppt_y"/>
                                          </p:val>
                                        </p:tav>
                                      </p:tavLst>
                                    </p:anim>
                                  </p:childTnLst>
                                </p:cTn>
                              </p:par>
                              <p:par>
                                <p:cTn id="32" presetID="2" presetClass="entr" presetSubtype="1"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fill="hold"/>
                                        <p:tgtEl>
                                          <p:spTgt spid="12"/>
                                        </p:tgtEl>
                                        <p:attrNameLst>
                                          <p:attrName>ppt_x</p:attrName>
                                        </p:attrNameLst>
                                      </p:cBhvr>
                                      <p:tavLst>
                                        <p:tav tm="0">
                                          <p:val>
                                            <p:strVal val="#ppt_x"/>
                                          </p:val>
                                        </p:tav>
                                        <p:tav tm="100000">
                                          <p:val>
                                            <p:strVal val="#ppt_x"/>
                                          </p:val>
                                        </p:tav>
                                      </p:tavLst>
                                    </p:anim>
                                    <p:anim calcmode="lin" valueType="num">
                                      <p:cBhvr additive="base">
                                        <p:cTn id="35" dur="500" fill="hold"/>
                                        <p:tgtEl>
                                          <p:spTgt spid="12"/>
                                        </p:tgtEl>
                                        <p:attrNameLst>
                                          <p:attrName>ppt_y</p:attrName>
                                        </p:attrNameLst>
                                      </p:cBhvr>
                                      <p:tavLst>
                                        <p:tav tm="0">
                                          <p:val>
                                            <p:strVal val="0-#ppt_h/2"/>
                                          </p:val>
                                        </p:tav>
                                        <p:tav tm="100000">
                                          <p:val>
                                            <p:strVal val="#ppt_y"/>
                                          </p:val>
                                        </p:tav>
                                      </p:tavLst>
                                    </p:anim>
                                  </p:childTnLst>
                                </p:cTn>
                              </p:par>
                              <p:par>
                                <p:cTn id="36" presetID="2" presetClass="entr" presetSubtype="1"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500" fill="hold"/>
                                        <p:tgtEl>
                                          <p:spTgt spid="10"/>
                                        </p:tgtEl>
                                        <p:attrNameLst>
                                          <p:attrName>ppt_x</p:attrName>
                                        </p:attrNameLst>
                                      </p:cBhvr>
                                      <p:tavLst>
                                        <p:tav tm="0">
                                          <p:val>
                                            <p:strVal val="#ppt_x"/>
                                          </p:val>
                                        </p:tav>
                                        <p:tav tm="100000">
                                          <p:val>
                                            <p:strVal val="#ppt_x"/>
                                          </p:val>
                                        </p:tav>
                                      </p:tavLst>
                                    </p:anim>
                                    <p:anim calcmode="lin" valueType="num">
                                      <p:cBhvr additive="base">
                                        <p:cTn id="39" dur="500" fill="hold"/>
                                        <p:tgtEl>
                                          <p:spTgt spid="10"/>
                                        </p:tgtEl>
                                        <p:attrNameLst>
                                          <p:attrName>ppt_y</p:attrName>
                                        </p:attrNameLst>
                                      </p:cBhvr>
                                      <p:tavLst>
                                        <p:tav tm="0">
                                          <p:val>
                                            <p:strVal val="0-#ppt_h/2"/>
                                          </p:val>
                                        </p:tav>
                                        <p:tav tm="100000">
                                          <p:val>
                                            <p:strVal val="#ppt_y"/>
                                          </p:val>
                                        </p:tav>
                                      </p:tavLst>
                                    </p:anim>
                                  </p:childTnLst>
                                </p:cTn>
                              </p:par>
                              <p:par>
                                <p:cTn id="40" presetID="2" presetClass="entr" presetSubtype="1"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fill="hold"/>
                                        <p:tgtEl>
                                          <p:spTgt spid="11"/>
                                        </p:tgtEl>
                                        <p:attrNameLst>
                                          <p:attrName>ppt_x</p:attrName>
                                        </p:attrNameLst>
                                      </p:cBhvr>
                                      <p:tavLst>
                                        <p:tav tm="0">
                                          <p:val>
                                            <p:strVal val="#ppt_x"/>
                                          </p:val>
                                        </p:tav>
                                        <p:tav tm="100000">
                                          <p:val>
                                            <p:strVal val="#ppt_x"/>
                                          </p:val>
                                        </p:tav>
                                      </p:tavLst>
                                    </p:anim>
                                    <p:anim calcmode="lin" valueType="num">
                                      <p:cBhvr additive="base">
                                        <p:cTn id="43" dur="500" fill="hold"/>
                                        <p:tgtEl>
                                          <p:spTgt spid="11"/>
                                        </p:tgtEl>
                                        <p:attrNameLst>
                                          <p:attrName>ppt_y</p:attrName>
                                        </p:attrNameLst>
                                      </p:cBhvr>
                                      <p:tavLst>
                                        <p:tav tm="0">
                                          <p:val>
                                            <p:strVal val="0-#ppt_h/2"/>
                                          </p:val>
                                        </p:tav>
                                        <p:tav tm="100000">
                                          <p:val>
                                            <p:strVal val="#ppt_y"/>
                                          </p:val>
                                        </p:tav>
                                      </p:tavLst>
                                    </p:anim>
                                  </p:childTnLst>
                                </p:cTn>
                              </p:par>
                              <p:par>
                                <p:cTn id="44" presetID="2" presetClass="entr" presetSubtype="1"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fill="hold"/>
                                        <p:tgtEl>
                                          <p:spTgt spid="13"/>
                                        </p:tgtEl>
                                        <p:attrNameLst>
                                          <p:attrName>ppt_x</p:attrName>
                                        </p:attrNameLst>
                                      </p:cBhvr>
                                      <p:tavLst>
                                        <p:tav tm="0">
                                          <p:val>
                                            <p:strVal val="#ppt_x"/>
                                          </p:val>
                                        </p:tav>
                                        <p:tav tm="100000">
                                          <p:val>
                                            <p:strVal val="#ppt_x"/>
                                          </p:val>
                                        </p:tav>
                                      </p:tavLst>
                                    </p:anim>
                                    <p:anim calcmode="lin" valueType="num">
                                      <p:cBhvr additive="base">
                                        <p:cTn id="47"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3" grpId="0"/>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76200"/>
            <a:ext cx="8534400" cy="658368"/>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C00000"/>
                </a:solidFill>
                <a:effectLst>
                  <a:outerShdw blurRad="50000" dist="30000" dir="5400000" algn="tl" rotWithShape="0">
                    <a:srgbClr val="000000">
                      <a:alpha val="30000"/>
                    </a:srgbClr>
                  </a:outerShdw>
                </a:effectLst>
                <a:uLnTx/>
                <a:uFillTx/>
                <a:latin typeface="+mj-lt"/>
                <a:ea typeface="+mj-ea"/>
                <a:cs typeface="+mj-cs"/>
              </a:rPr>
              <a:t>this pointer</a:t>
            </a:r>
          </a:p>
        </p:txBody>
      </p:sp>
      <p:sp>
        <p:nvSpPr>
          <p:cNvPr id="3" name="TextBox 2"/>
          <p:cNvSpPr txBox="1"/>
          <p:nvPr/>
        </p:nvSpPr>
        <p:spPr>
          <a:xfrm>
            <a:off x="304800" y="762000"/>
            <a:ext cx="8763000" cy="2092881"/>
          </a:xfrm>
          <a:prstGeom prst="rect">
            <a:avLst/>
          </a:prstGeom>
          <a:noFill/>
        </p:spPr>
        <p:txBody>
          <a:bodyPr wrap="square" rtlCol="0">
            <a:spAutoFit/>
          </a:bodyPr>
          <a:lstStyle/>
          <a:p>
            <a:pPr algn="just"/>
            <a:r>
              <a:rPr lang="en-US" sz="2600" b="1" dirty="0">
                <a:solidFill>
                  <a:srgbClr val="FF0000"/>
                </a:solidFill>
              </a:rPr>
              <a:t>		  		 </a:t>
            </a:r>
          </a:p>
          <a:p>
            <a:pPr algn="just"/>
            <a:r>
              <a:rPr lang="en-US" sz="2600" b="1" dirty="0">
                <a:solidFill>
                  <a:srgbClr val="00B050"/>
                </a:solidFill>
              </a:rPr>
              <a:t> </a:t>
            </a:r>
          </a:p>
          <a:p>
            <a:pPr algn="just"/>
            <a:r>
              <a:rPr lang="en-US" sz="2600" b="1" dirty="0">
                <a:solidFill>
                  <a:srgbClr val="00B050"/>
                </a:solidFill>
              </a:rPr>
              <a:t>	</a:t>
            </a:r>
            <a:endParaRPr lang="en-US" sz="2600" b="1" dirty="0">
              <a:solidFill>
                <a:srgbClr val="0070C0"/>
              </a:solidFill>
            </a:endParaRPr>
          </a:p>
          <a:p>
            <a:pPr algn="just"/>
            <a:r>
              <a:rPr lang="en-US" sz="2600" b="1" dirty="0"/>
              <a:t>  	  </a:t>
            </a:r>
            <a:endParaRPr lang="en-US" sz="2600" b="1" dirty="0">
              <a:solidFill>
                <a:srgbClr val="002060"/>
              </a:solidFill>
            </a:endParaRPr>
          </a:p>
          <a:p>
            <a:pPr algn="just"/>
            <a:endParaRPr lang="en-US" sz="2600" b="1" dirty="0"/>
          </a:p>
        </p:txBody>
      </p:sp>
      <p:sp>
        <p:nvSpPr>
          <p:cNvPr id="14" name="TextBox 13"/>
          <p:cNvSpPr txBox="1"/>
          <p:nvPr/>
        </p:nvSpPr>
        <p:spPr>
          <a:xfrm>
            <a:off x="6096000" y="2362200"/>
            <a:ext cx="2667000" cy="1569660"/>
          </a:xfrm>
          <a:prstGeom prst="rect">
            <a:avLst/>
          </a:prstGeom>
          <a:noFill/>
        </p:spPr>
        <p:txBody>
          <a:bodyPr wrap="square" rtlCol="0">
            <a:spAutoFit/>
          </a:bodyPr>
          <a:lstStyle/>
          <a:p>
            <a:pPr algn="just"/>
            <a:r>
              <a:rPr lang="en-US" sz="2400" b="1" u="sng" dirty="0"/>
              <a:t>Note:  </a:t>
            </a:r>
          </a:p>
          <a:p>
            <a:pPr algn="just"/>
            <a:r>
              <a:rPr lang="en-US" sz="2400" b="1" dirty="0">
                <a:solidFill>
                  <a:srgbClr val="C00000"/>
                </a:solidFill>
              </a:rPr>
              <a:t>a=x is a short hand notation of </a:t>
            </a:r>
          </a:p>
          <a:p>
            <a:pPr algn="just"/>
            <a:r>
              <a:rPr lang="en-US" sz="2400" b="1" dirty="0">
                <a:solidFill>
                  <a:srgbClr val="002060"/>
                </a:solidFill>
              </a:rPr>
              <a:t>this-&gt;a =x;</a:t>
            </a:r>
          </a:p>
        </p:txBody>
      </p:sp>
      <p:pic>
        <p:nvPicPr>
          <p:cNvPr id="2050" name="Picture 2"/>
          <p:cNvPicPr>
            <a:picLocks noChangeAspect="1" noChangeArrowheads="1"/>
          </p:cNvPicPr>
          <p:nvPr/>
        </p:nvPicPr>
        <p:blipFill>
          <a:blip r:embed="rId2"/>
          <a:srcRect l="11875" t="20588" r="49375" b="12353"/>
          <a:stretch>
            <a:fillRect/>
          </a:stretch>
        </p:blipFill>
        <p:spPr bwMode="auto">
          <a:xfrm>
            <a:off x="304800" y="609600"/>
            <a:ext cx="5715000" cy="5638800"/>
          </a:xfrm>
          <a:prstGeom prst="rect">
            <a:avLst/>
          </a:prstGeom>
          <a:noFill/>
          <a:ln w="9525">
            <a:noFill/>
            <a:miter lim="800000"/>
            <a:headEnd/>
            <a:tailEnd/>
          </a:ln>
          <a:effectLst/>
        </p:spPr>
      </p:pic>
      <p:sp>
        <p:nvSpPr>
          <p:cNvPr id="7" name="TextBox 6"/>
          <p:cNvSpPr txBox="1"/>
          <p:nvPr/>
        </p:nvSpPr>
        <p:spPr>
          <a:xfrm>
            <a:off x="4343400" y="4114800"/>
            <a:ext cx="45719" cy="369332"/>
          </a:xfrm>
          <a:prstGeom prst="rect">
            <a:avLst/>
          </a:prstGeom>
          <a:noFill/>
        </p:spPr>
        <p:txBody>
          <a:bodyPr wrap="square" rtlCol="0">
            <a:spAutoFit/>
          </a:body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1+#ppt_w/2"/>
                                          </p:val>
                                        </p:tav>
                                        <p:tav tm="100000">
                                          <p:val>
                                            <p:strVal val="#ppt_x"/>
                                          </p:val>
                                        </p:tav>
                                      </p:tavLst>
                                    </p:anim>
                                    <p:anim calcmode="lin" valueType="num">
                                      <p:cBhvr additive="base">
                                        <p:cTn id="8" dur="500" fill="hold"/>
                                        <p:tgtEl>
                                          <p:spTgt spid="205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arn(inVertical)">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76200"/>
            <a:ext cx="8534400" cy="658368"/>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C00000"/>
                </a:solidFill>
                <a:effectLst>
                  <a:outerShdw blurRad="50000" dist="30000" dir="5400000" algn="tl" rotWithShape="0">
                    <a:srgbClr val="000000">
                      <a:alpha val="30000"/>
                    </a:srgbClr>
                  </a:outerShdw>
                </a:effectLst>
                <a:uLnTx/>
                <a:uFillTx/>
                <a:latin typeface="+mj-lt"/>
                <a:ea typeface="+mj-ea"/>
                <a:cs typeface="+mj-cs"/>
              </a:rPr>
              <a:t>this pointer</a:t>
            </a:r>
          </a:p>
        </p:txBody>
      </p:sp>
      <p:sp>
        <p:nvSpPr>
          <p:cNvPr id="3" name="TextBox 2"/>
          <p:cNvSpPr txBox="1"/>
          <p:nvPr/>
        </p:nvSpPr>
        <p:spPr>
          <a:xfrm>
            <a:off x="304800" y="762000"/>
            <a:ext cx="8763000" cy="2092881"/>
          </a:xfrm>
          <a:prstGeom prst="rect">
            <a:avLst/>
          </a:prstGeom>
          <a:noFill/>
        </p:spPr>
        <p:txBody>
          <a:bodyPr wrap="square" rtlCol="0">
            <a:spAutoFit/>
          </a:bodyPr>
          <a:lstStyle/>
          <a:p>
            <a:pPr algn="just"/>
            <a:r>
              <a:rPr lang="en-US" sz="2600" b="1" dirty="0">
                <a:solidFill>
                  <a:srgbClr val="FF0000"/>
                </a:solidFill>
              </a:rPr>
              <a:t>		  		 </a:t>
            </a:r>
          </a:p>
          <a:p>
            <a:pPr algn="just"/>
            <a:r>
              <a:rPr lang="en-US" sz="2600" b="1" dirty="0">
                <a:solidFill>
                  <a:srgbClr val="00B050"/>
                </a:solidFill>
              </a:rPr>
              <a:t> </a:t>
            </a:r>
          </a:p>
          <a:p>
            <a:pPr algn="just"/>
            <a:r>
              <a:rPr lang="en-US" sz="2600" b="1" dirty="0">
                <a:solidFill>
                  <a:srgbClr val="00B050"/>
                </a:solidFill>
              </a:rPr>
              <a:t>	</a:t>
            </a:r>
            <a:endParaRPr lang="en-US" sz="2600" b="1" dirty="0">
              <a:solidFill>
                <a:srgbClr val="0070C0"/>
              </a:solidFill>
            </a:endParaRPr>
          </a:p>
          <a:p>
            <a:pPr algn="just"/>
            <a:r>
              <a:rPr lang="en-US" sz="2600" b="1" dirty="0"/>
              <a:t>  	  </a:t>
            </a:r>
            <a:endParaRPr lang="en-US" sz="2600" b="1" dirty="0">
              <a:solidFill>
                <a:srgbClr val="002060"/>
              </a:solidFill>
            </a:endParaRPr>
          </a:p>
          <a:p>
            <a:pPr algn="just"/>
            <a:endParaRPr lang="en-US" sz="2600" b="1" dirty="0"/>
          </a:p>
        </p:txBody>
      </p:sp>
      <p:pic>
        <p:nvPicPr>
          <p:cNvPr id="1026" name="Picture 2"/>
          <p:cNvPicPr>
            <a:picLocks noChangeAspect="1" noChangeArrowheads="1"/>
          </p:cNvPicPr>
          <p:nvPr/>
        </p:nvPicPr>
        <p:blipFill>
          <a:blip r:embed="rId2"/>
          <a:srcRect r="48077" b="70198"/>
          <a:stretch>
            <a:fillRect/>
          </a:stretch>
        </p:blipFill>
        <p:spPr bwMode="auto">
          <a:xfrm>
            <a:off x="685800" y="914400"/>
            <a:ext cx="7239000" cy="2895600"/>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Shape 92"/>
          <p:cNvSpPr txBox="1">
            <a:spLocks noGrp="1"/>
          </p:cNvSpPr>
          <p:nvPr>
            <p:ph type="subTitle" idx="4294967295"/>
          </p:nvPr>
        </p:nvSpPr>
        <p:spPr>
          <a:xfrm>
            <a:off x="916025" y="1957950"/>
            <a:ext cx="5561100" cy="1046400"/>
          </a:xfrm>
          <a:prstGeom prst="rect">
            <a:avLst/>
          </a:prstGeom>
        </p:spPr>
        <p:txBody>
          <a:bodyPr lIns="91425" tIns="91425" rIns="91425" bIns="91425" anchor="t" anchorCtr="0">
            <a:noAutofit/>
          </a:bodyPr>
          <a:lstStyle/>
          <a:p>
            <a:pPr lvl="0">
              <a:spcBef>
                <a:spcPts val="0"/>
              </a:spcBef>
              <a:buNone/>
            </a:pPr>
            <a:r>
              <a:rPr lang="en" sz="4800" b="1" dirty="0">
                <a:solidFill>
                  <a:srgbClr val="2185C5"/>
                </a:solidFill>
              </a:rPr>
              <a:t>Mr. </a:t>
            </a:r>
            <a:r>
              <a:rPr lang="en" sz="4800" b="1" dirty="0" smtClean="0">
                <a:solidFill>
                  <a:srgbClr val="2185C5"/>
                </a:solidFill>
              </a:rPr>
              <a:t>k.v.bhatt</a:t>
            </a:r>
            <a:endParaRPr lang="en" sz="4800" b="1" dirty="0">
              <a:solidFill>
                <a:srgbClr val="2185C5"/>
              </a:solidFill>
            </a:endParaRPr>
          </a:p>
        </p:txBody>
      </p:sp>
      <p:sp>
        <p:nvSpPr>
          <p:cNvPr id="93" name="Shape 93"/>
          <p:cNvSpPr txBox="1">
            <a:spLocks noGrp="1"/>
          </p:cNvSpPr>
          <p:nvPr>
            <p:ph type="body" idx="4294967295"/>
          </p:nvPr>
        </p:nvSpPr>
        <p:spPr>
          <a:xfrm>
            <a:off x="990600" y="2895600"/>
            <a:ext cx="6781800" cy="2660700"/>
          </a:xfrm>
          <a:prstGeom prst="rect">
            <a:avLst/>
          </a:prstGeom>
        </p:spPr>
        <p:txBody>
          <a:bodyPr lIns="91425" tIns="91425" rIns="91425" bIns="91425" anchor="t" anchorCtr="0">
            <a:noAutofit/>
          </a:bodyPr>
          <a:lstStyle/>
          <a:p>
            <a:pPr lvl="0" rtl="0">
              <a:spcBef>
                <a:spcPts val="0"/>
              </a:spcBef>
              <a:buNone/>
            </a:pPr>
            <a:r>
              <a:rPr lang="en" sz="2800" dirty="0" smtClean="0"/>
              <a:t>Lecturer</a:t>
            </a:r>
            <a:r>
              <a:rPr lang="en" sz="2800" dirty="0"/>
              <a:t>, Information Technology,</a:t>
            </a:r>
          </a:p>
          <a:p>
            <a:pPr lvl="0">
              <a:spcBef>
                <a:spcPts val="0"/>
              </a:spcBef>
              <a:buNone/>
            </a:pPr>
            <a:r>
              <a:rPr lang="en" sz="2800" dirty="0" smtClean="0"/>
              <a:t>SBMP</a:t>
            </a:r>
            <a:endParaRPr lang="en" sz="2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ctrTitle"/>
          </p:nvPr>
        </p:nvSpPr>
        <p:spPr>
          <a:xfrm>
            <a:off x="685800" y="2971799"/>
            <a:ext cx="7772400" cy="685823"/>
          </a:xfrm>
          <a:prstGeom prst="rect">
            <a:avLst/>
          </a:prstGeom>
        </p:spPr>
        <p:txBody>
          <a:bodyPr lIns="91425" tIns="91425" rIns="91425" bIns="91425" anchor="b" anchorCtr="0">
            <a:noAutofit/>
          </a:bodyPr>
          <a:lstStyle/>
          <a:p>
            <a:pPr lvl="0" rtl="0">
              <a:spcBef>
                <a:spcPts val="0"/>
              </a:spcBef>
              <a:buNone/>
            </a:pPr>
            <a:r>
              <a:rPr lang="en-US" sz="4400" b="1" dirty="0">
                <a:solidFill>
                  <a:schemeClr val="bg1"/>
                </a:solidFill>
              </a:rPr>
              <a:t>Pointers to derived classes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76200"/>
            <a:ext cx="8534400" cy="658368"/>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a:solidFill>
                  <a:srgbClr val="C00000"/>
                </a:solidFill>
                <a:effectLst>
                  <a:outerShdw blurRad="50000" dist="30000" dir="5400000" algn="tl" rotWithShape="0">
                    <a:srgbClr val="000000">
                      <a:alpha val="30000"/>
                    </a:srgbClr>
                  </a:outerShdw>
                </a:effectLst>
                <a:latin typeface="+mj-lt"/>
                <a:ea typeface="+mj-ea"/>
                <a:cs typeface="+mj-cs"/>
              </a:rPr>
              <a:t>Base class pointer to derived class object</a:t>
            </a:r>
            <a:endParaRPr kumimoji="0" lang="en-US" sz="2800" b="1" i="0" u="none" strike="noStrike" kern="1200" cap="none" spc="0" normalizeH="0" baseline="0" noProof="0" dirty="0">
              <a:ln>
                <a:noFill/>
              </a:ln>
              <a:solidFill>
                <a:srgbClr val="C00000"/>
              </a:solidFill>
              <a:effectLst>
                <a:outerShdw blurRad="50000" dist="30000" dir="5400000" algn="tl" rotWithShape="0">
                  <a:srgbClr val="000000">
                    <a:alpha val="30000"/>
                  </a:srgbClr>
                </a:outerShdw>
              </a:effectLst>
              <a:uLnTx/>
              <a:uFillTx/>
              <a:latin typeface="+mj-lt"/>
              <a:ea typeface="+mj-ea"/>
              <a:cs typeface="+mj-cs"/>
            </a:endParaRPr>
          </a:p>
        </p:txBody>
      </p:sp>
      <p:sp>
        <p:nvSpPr>
          <p:cNvPr id="3" name="TextBox 2"/>
          <p:cNvSpPr txBox="1"/>
          <p:nvPr/>
        </p:nvSpPr>
        <p:spPr>
          <a:xfrm>
            <a:off x="304800" y="762000"/>
            <a:ext cx="8763000" cy="2092881"/>
          </a:xfrm>
          <a:prstGeom prst="rect">
            <a:avLst/>
          </a:prstGeom>
          <a:noFill/>
        </p:spPr>
        <p:txBody>
          <a:bodyPr wrap="square" rtlCol="0">
            <a:spAutoFit/>
          </a:bodyPr>
          <a:lstStyle/>
          <a:p>
            <a:pPr algn="just"/>
            <a:r>
              <a:rPr lang="en-US" sz="2600" b="1" dirty="0">
                <a:solidFill>
                  <a:srgbClr val="FF0000"/>
                </a:solidFill>
              </a:rPr>
              <a:t>		  		 </a:t>
            </a:r>
          </a:p>
          <a:p>
            <a:pPr algn="just"/>
            <a:r>
              <a:rPr lang="en-US" sz="2600" b="1" dirty="0">
                <a:solidFill>
                  <a:srgbClr val="00B050"/>
                </a:solidFill>
              </a:rPr>
              <a:t> </a:t>
            </a:r>
          </a:p>
          <a:p>
            <a:pPr algn="just"/>
            <a:r>
              <a:rPr lang="en-US" sz="2600" b="1" dirty="0">
                <a:solidFill>
                  <a:srgbClr val="00B050"/>
                </a:solidFill>
              </a:rPr>
              <a:t>	</a:t>
            </a:r>
            <a:endParaRPr lang="en-US" sz="2600" b="1" dirty="0">
              <a:solidFill>
                <a:srgbClr val="0070C0"/>
              </a:solidFill>
            </a:endParaRPr>
          </a:p>
          <a:p>
            <a:pPr algn="just"/>
            <a:r>
              <a:rPr lang="en-US" sz="2600" b="1" dirty="0"/>
              <a:t>  	  </a:t>
            </a:r>
            <a:endParaRPr lang="en-US" sz="2600" b="1" dirty="0">
              <a:solidFill>
                <a:srgbClr val="002060"/>
              </a:solidFill>
            </a:endParaRPr>
          </a:p>
          <a:p>
            <a:pPr algn="just"/>
            <a:endParaRPr lang="en-US" sz="2600" b="1" dirty="0"/>
          </a:p>
        </p:txBody>
      </p:sp>
      <p:sp>
        <p:nvSpPr>
          <p:cNvPr id="14" name="TextBox 13"/>
          <p:cNvSpPr txBox="1"/>
          <p:nvPr/>
        </p:nvSpPr>
        <p:spPr>
          <a:xfrm>
            <a:off x="152400" y="990600"/>
            <a:ext cx="8534400" cy="4893647"/>
          </a:xfrm>
          <a:prstGeom prst="rect">
            <a:avLst/>
          </a:prstGeom>
          <a:noFill/>
        </p:spPr>
        <p:txBody>
          <a:bodyPr wrap="square" rtlCol="0">
            <a:spAutoFit/>
          </a:bodyPr>
          <a:lstStyle/>
          <a:p>
            <a:pPr algn="just"/>
            <a:r>
              <a:rPr lang="en-US" sz="2400" b="1" dirty="0">
                <a:solidFill>
                  <a:schemeClr val="accent3">
                    <a:lumMod val="50000"/>
                  </a:schemeClr>
                </a:solidFill>
              </a:rPr>
              <a:t>It is possible to store address of derived class object to base class pointer.</a:t>
            </a:r>
          </a:p>
          <a:p>
            <a:pPr algn="just"/>
            <a:r>
              <a:rPr lang="en-US" sz="2400" b="1" dirty="0">
                <a:solidFill>
                  <a:srgbClr val="FF33CC"/>
                </a:solidFill>
              </a:rPr>
              <a:t>Example:</a:t>
            </a:r>
            <a:r>
              <a:rPr lang="en-US" sz="2400" b="1" dirty="0">
                <a:solidFill>
                  <a:srgbClr val="002060"/>
                </a:solidFill>
              </a:rPr>
              <a:t> </a:t>
            </a:r>
            <a:r>
              <a:rPr lang="en-US" sz="2400" b="1" dirty="0">
                <a:solidFill>
                  <a:schemeClr val="accent2">
                    <a:lumMod val="50000"/>
                  </a:schemeClr>
                </a:solidFill>
              </a:rPr>
              <a:t>Consider B is a base class and D is a derived class</a:t>
            </a:r>
          </a:p>
          <a:p>
            <a:pPr algn="just"/>
            <a:r>
              <a:rPr lang="en-US" sz="2400" b="1" dirty="0">
                <a:solidFill>
                  <a:srgbClr val="002060"/>
                </a:solidFill>
              </a:rPr>
              <a:t> 		</a:t>
            </a:r>
            <a:r>
              <a:rPr lang="en-US" sz="2400" b="1" dirty="0">
                <a:solidFill>
                  <a:srgbClr val="FF0066"/>
                </a:solidFill>
              </a:rPr>
              <a:t>B *bptr;    //  pointer of type B</a:t>
            </a:r>
          </a:p>
          <a:p>
            <a:pPr algn="just"/>
            <a:r>
              <a:rPr lang="en-US" sz="2400" b="1" dirty="0">
                <a:solidFill>
                  <a:srgbClr val="FF0066"/>
                </a:solidFill>
              </a:rPr>
              <a:t>		B </a:t>
            </a:r>
            <a:r>
              <a:rPr lang="en-US" sz="2400" b="1" dirty="0" err="1">
                <a:solidFill>
                  <a:srgbClr val="FF0066"/>
                </a:solidFill>
              </a:rPr>
              <a:t>b</a:t>
            </a:r>
            <a:r>
              <a:rPr lang="en-US" sz="2400" b="1" dirty="0">
                <a:solidFill>
                  <a:srgbClr val="FF0066"/>
                </a:solidFill>
              </a:rPr>
              <a:t>;	// b is an object of type B</a:t>
            </a:r>
          </a:p>
          <a:p>
            <a:pPr algn="just"/>
            <a:r>
              <a:rPr lang="en-US" sz="2400" b="1" dirty="0">
                <a:solidFill>
                  <a:srgbClr val="FF0066"/>
                </a:solidFill>
              </a:rPr>
              <a:t>		D </a:t>
            </a:r>
            <a:r>
              <a:rPr lang="en-US" sz="2400" b="1" dirty="0" err="1">
                <a:solidFill>
                  <a:srgbClr val="FF0066"/>
                </a:solidFill>
              </a:rPr>
              <a:t>d</a:t>
            </a:r>
            <a:r>
              <a:rPr lang="en-US" sz="2400" b="1" dirty="0">
                <a:solidFill>
                  <a:srgbClr val="FF0066"/>
                </a:solidFill>
              </a:rPr>
              <a:t>;    // d is an object of type D</a:t>
            </a:r>
          </a:p>
          <a:p>
            <a:pPr algn="just"/>
            <a:r>
              <a:rPr lang="en-US" sz="2400" b="1" dirty="0">
                <a:solidFill>
                  <a:srgbClr val="FF0066"/>
                </a:solidFill>
              </a:rPr>
              <a:t>		</a:t>
            </a:r>
            <a:r>
              <a:rPr lang="en-US" sz="2400" b="1" dirty="0">
                <a:solidFill>
                  <a:srgbClr val="7030A0"/>
                </a:solidFill>
              </a:rPr>
              <a:t>bptr = &amp;d;  </a:t>
            </a:r>
            <a:r>
              <a:rPr lang="en-US" sz="2400" b="1" dirty="0">
                <a:solidFill>
                  <a:srgbClr val="FF0066"/>
                </a:solidFill>
              </a:rPr>
              <a:t>// bptr takes address of d </a:t>
            </a:r>
          </a:p>
          <a:p>
            <a:pPr algn="just"/>
            <a:endParaRPr lang="en-US" sz="2400" b="1" dirty="0">
              <a:solidFill>
                <a:srgbClr val="002060"/>
              </a:solidFill>
            </a:endParaRPr>
          </a:p>
          <a:p>
            <a:pPr algn="just"/>
            <a:r>
              <a:rPr lang="en-US" sz="2400" b="1" u="sng" dirty="0">
                <a:solidFill>
                  <a:srgbClr val="FF33CC"/>
                </a:solidFill>
              </a:rPr>
              <a:t>Note:</a:t>
            </a:r>
            <a:r>
              <a:rPr lang="en-US" sz="2400" b="1" dirty="0">
                <a:solidFill>
                  <a:srgbClr val="002060"/>
                </a:solidFill>
              </a:rPr>
              <a:t> </a:t>
            </a:r>
            <a:r>
              <a:rPr lang="en-US" sz="2400" b="1" dirty="0">
                <a:solidFill>
                  <a:srgbClr val="0070C0"/>
                </a:solidFill>
              </a:rPr>
              <a:t>Using bptr, we can only access the public members of </a:t>
            </a:r>
            <a:r>
              <a:rPr lang="en-US" sz="2400" b="1" dirty="0">
                <a:solidFill>
                  <a:srgbClr val="00B050"/>
                </a:solidFill>
              </a:rPr>
              <a:t>D which are inherited by B.</a:t>
            </a:r>
            <a:r>
              <a:rPr lang="en-US" sz="2400" b="1" dirty="0">
                <a:solidFill>
                  <a:srgbClr val="C00000"/>
                </a:solidFill>
              </a:rPr>
              <a:t> </a:t>
            </a:r>
            <a:r>
              <a:rPr lang="en-US" sz="2400" b="1" dirty="0">
                <a:solidFill>
                  <a:srgbClr val="FF0000"/>
                </a:solidFill>
              </a:rPr>
              <a:t>It can not access personal properties (members) of D.</a:t>
            </a:r>
          </a:p>
          <a:p>
            <a:pPr algn="just"/>
            <a:r>
              <a:rPr lang="en-US" sz="2400" b="1" dirty="0">
                <a:solidFill>
                  <a:srgbClr val="002060"/>
                </a:solidFill>
              </a:rPr>
              <a:t>  </a:t>
            </a:r>
          </a:p>
          <a:p>
            <a:pPr algn="just"/>
            <a:r>
              <a:rPr lang="en-US" sz="2400" b="1" dirty="0">
                <a:solidFill>
                  <a:srgbClr val="002060"/>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14">
                                            <p:txEl>
                                              <p:pRg st="1" end="1"/>
                                            </p:txEl>
                                          </p:spTgt>
                                        </p:tgtEl>
                                        <p:attrNameLst>
                                          <p:attrName>style.visibility</p:attrName>
                                        </p:attrNameLst>
                                      </p:cBhvr>
                                      <p:to>
                                        <p:strVal val="visible"/>
                                      </p:to>
                                    </p:set>
                                    <p:animEffect transition="in" filter="wipe(down)">
                                      <p:cBhvr>
                                        <p:cTn id="13" dur="145">
                                          <p:stCondLst>
                                            <p:cond delay="0"/>
                                          </p:stCondLst>
                                        </p:cTn>
                                        <p:tgtEl>
                                          <p:spTgt spid="14">
                                            <p:txEl>
                                              <p:pRg st="1" end="1"/>
                                            </p:txEl>
                                          </p:spTgt>
                                        </p:tgtEl>
                                      </p:cBhvr>
                                    </p:animEffect>
                                    <p:anim calcmode="lin" valueType="num">
                                      <p:cBhvr>
                                        <p:cTn id="14" dur="456" tmFilter="0,0; 0.14,0.36; 0.43,0.73; 0.71,0.91; 1.0,1.0">
                                          <p:stCondLst>
                                            <p:cond delay="0"/>
                                          </p:stCondLst>
                                        </p:cTn>
                                        <p:tgtEl>
                                          <p:spTgt spid="14">
                                            <p:txEl>
                                              <p:pRg st="1" end="1"/>
                                            </p:txEl>
                                          </p:spTgt>
                                        </p:tgtEl>
                                        <p:attrNameLst>
                                          <p:attrName>ppt_x</p:attrName>
                                        </p:attrNameLst>
                                      </p:cBhvr>
                                      <p:tavLst>
                                        <p:tav tm="0">
                                          <p:val>
                                            <p:strVal val="#ppt_x-0.25"/>
                                          </p:val>
                                        </p:tav>
                                        <p:tav tm="100000">
                                          <p:val>
                                            <p:strVal val="#ppt_x"/>
                                          </p:val>
                                        </p:tav>
                                      </p:tavLst>
                                    </p:anim>
                                    <p:anim calcmode="lin" valueType="num">
                                      <p:cBhvr>
                                        <p:cTn id="15" dur="166" tmFilter="0.0,0.0; 0.25,0.07; 0.50,0.2; 0.75,0.467; 1.0,1.0">
                                          <p:stCondLst>
                                            <p:cond delay="0"/>
                                          </p:stCondLst>
                                        </p:cTn>
                                        <p:tgtEl>
                                          <p:spTgt spid="14">
                                            <p:txEl>
                                              <p:pRg st="1" end="1"/>
                                            </p:txEl>
                                          </p:spTgt>
                                        </p:tgtEl>
                                        <p:attrNameLst>
                                          <p:attrName>ppt_y</p:attrName>
                                        </p:attrNameLst>
                                      </p:cBhvr>
                                      <p:tavLst>
                                        <p:tav tm="0" fmla="#ppt_y-sin(pi*$)/3">
                                          <p:val>
                                            <p:fltVal val="0.5"/>
                                          </p:val>
                                        </p:tav>
                                        <p:tav tm="100000">
                                          <p:val>
                                            <p:fltVal val="1"/>
                                          </p:val>
                                        </p:tav>
                                      </p:tavLst>
                                    </p:anim>
                                    <p:anim calcmode="lin" valueType="num">
                                      <p:cBhvr>
                                        <p:cTn id="16" dur="166" tmFilter="0, 0; 0.125,0.2665; 0.25,0.4; 0.375,0.465; 0.5,0.5;  0.625,0.535; 0.75,0.6; 0.875,0.7335; 1,1">
                                          <p:stCondLst>
                                            <p:cond delay="166"/>
                                          </p:stCondLst>
                                        </p:cTn>
                                        <p:tgtEl>
                                          <p:spTgt spid="14">
                                            <p:txEl>
                                              <p:pRg st="1" end="1"/>
                                            </p:txEl>
                                          </p:spTgt>
                                        </p:tgtEl>
                                        <p:attrNameLst>
                                          <p:attrName>ppt_y</p:attrName>
                                        </p:attrNameLst>
                                      </p:cBhvr>
                                      <p:tavLst>
                                        <p:tav tm="0" fmla="#ppt_y-sin(pi*$)/9">
                                          <p:val>
                                            <p:fltVal val="0"/>
                                          </p:val>
                                        </p:tav>
                                        <p:tav tm="100000">
                                          <p:val>
                                            <p:fltVal val="1"/>
                                          </p:val>
                                        </p:tav>
                                      </p:tavLst>
                                    </p:anim>
                                    <p:anim calcmode="lin" valueType="num">
                                      <p:cBhvr>
                                        <p:cTn id="17" dur="83" tmFilter="0, 0; 0.125,0.2665; 0.25,0.4; 0.375,0.465; 0.5,0.5;  0.625,0.535; 0.75,0.6; 0.875,0.7335; 1,1">
                                          <p:stCondLst>
                                            <p:cond delay="331"/>
                                          </p:stCondLst>
                                        </p:cTn>
                                        <p:tgtEl>
                                          <p:spTgt spid="14">
                                            <p:txEl>
                                              <p:pRg st="1" end="1"/>
                                            </p:txEl>
                                          </p:spTgt>
                                        </p:tgtEl>
                                        <p:attrNameLst>
                                          <p:attrName>ppt_y</p:attrName>
                                        </p:attrNameLst>
                                      </p:cBhvr>
                                      <p:tavLst>
                                        <p:tav tm="0" fmla="#ppt_y-sin(pi*$)/27">
                                          <p:val>
                                            <p:fltVal val="0"/>
                                          </p:val>
                                        </p:tav>
                                        <p:tav tm="100000">
                                          <p:val>
                                            <p:fltVal val="1"/>
                                          </p:val>
                                        </p:tav>
                                      </p:tavLst>
                                    </p:anim>
                                    <p:anim calcmode="lin" valueType="num">
                                      <p:cBhvr>
                                        <p:cTn id="18" dur="41" tmFilter="0, 0; 0.125,0.2665; 0.25,0.4; 0.375,0.465; 0.5,0.5;  0.625,0.535; 0.75,0.6; 0.875,0.7335; 1,1">
                                          <p:stCondLst>
                                            <p:cond delay="414"/>
                                          </p:stCondLst>
                                        </p:cTn>
                                        <p:tgtEl>
                                          <p:spTgt spid="14">
                                            <p:txEl>
                                              <p:pRg st="1" end="1"/>
                                            </p:txEl>
                                          </p:spTgt>
                                        </p:tgtEl>
                                        <p:attrNameLst>
                                          <p:attrName>ppt_y</p:attrName>
                                        </p:attrNameLst>
                                      </p:cBhvr>
                                      <p:tavLst>
                                        <p:tav tm="0" fmla="#ppt_y-sin(pi*$)/81">
                                          <p:val>
                                            <p:fltVal val="0"/>
                                          </p:val>
                                        </p:tav>
                                        <p:tav tm="100000">
                                          <p:val>
                                            <p:fltVal val="1"/>
                                          </p:val>
                                        </p:tav>
                                      </p:tavLst>
                                    </p:anim>
                                    <p:animScale>
                                      <p:cBhvr>
                                        <p:cTn id="19" dur="7">
                                          <p:stCondLst>
                                            <p:cond delay="162"/>
                                          </p:stCondLst>
                                        </p:cTn>
                                        <p:tgtEl>
                                          <p:spTgt spid="14">
                                            <p:txEl>
                                              <p:pRg st="1" end="1"/>
                                            </p:txEl>
                                          </p:spTgt>
                                        </p:tgtEl>
                                      </p:cBhvr>
                                      <p:to x="100000" y="60000"/>
                                    </p:animScale>
                                    <p:animScale>
                                      <p:cBhvr>
                                        <p:cTn id="20" dur="41" decel="50000">
                                          <p:stCondLst>
                                            <p:cond delay="169"/>
                                          </p:stCondLst>
                                        </p:cTn>
                                        <p:tgtEl>
                                          <p:spTgt spid="14">
                                            <p:txEl>
                                              <p:pRg st="1" end="1"/>
                                            </p:txEl>
                                          </p:spTgt>
                                        </p:tgtEl>
                                      </p:cBhvr>
                                      <p:to x="100000" y="100000"/>
                                    </p:animScale>
                                    <p:animScale>
                                      <p:cBhvr>
                                        <p:cTn id="21" dur="7">
                                          <p:stCondLst>
                                            <p:cond delay="328"/>
                                          </p:stCondLst>
                                        </p:cTn>
                                        <p:tgtEl>
                                          <p:spTgt spid="14">
                                            <p:txEl>
                                              <p:pRg st="1" end="1"/>
                                            </p:txEl>
                                          </p:spTgt>
                                        </p:tgtEl>
                                      </p:cBhvr>
                                      <p:to x="100000" y="80000"/>
                                    </p:animScale>
                                    <p:animScale>
                                      <p:cBhvr>
                                        <p:cTn id="22" dur="41" decel="50000">
                                          <p:stCondLst>
                                            <p:cond delay="335"/>
                                          </p:stCondLst>
                                        </p:cTn>
                                        <p:tgtEl>
                                          <p:spTgt spid="14">
                                            <p:txEl>
                                              <p:pRg st="1" end="1"/>
                                            </p:txEl>
                                          </p:spTgt>
                                        </p:tgtEl>
                                      </p:cBhvr>
                                      <p:to x="100000" y="100000"/>
                                    </p:animScale>
                                    <p:animScale>
                                      <p:cBhvr>
                                        <p:cTn id="23" dur="7">
                                          <p:stCondLst>
                                            <p:cond delay="410"/>
                                          </p:stCondLst>
                                        </p:cTn>
                                        <p:tgtEl>
                                          <p:spTgt spid="14">
                                            <p:txEl>
                                              <p:pRg st="1" end="1"/>
                                            </p:txEl>
                                          </p:spTgt>
                                        </p:tgtEl>
                                      </p:cBhvr>
                                      <p:to x="100000" y="90000"/>
                                    </p:animScale>
                                    <p:animScale>
                                      <p:cBhvr>
                                        <p:cTn id="24" dur="41" decel="50000">
                                          <p:stCondLst>
                                            <p:cond delay="417"/>
                                          </p:stCondLst>
                                        </p:cTn>
                                        <p:tgtEl>
                                          <p:spTgt spid="14">
                                            <p:txEl>
                                              <p:pRg st="1" end="1"/>
                                            </p:txEl>
                                          </p:spTgt>
                                        </p:tgtEl>
                                      </p:cBhvr>
                                      <p:to x="100000" y="100000"/>
                                    </p:animScale>
                                    <p:animScale>
                                      <p:cBhvr>
                                        <p:cTn id="25" dur="7">
                                          <p:stCondLst>
                                            <p:cond delay="452"/>
                                          </p:stCondLst>
                                        </p:cTn>
                                        <p:tgtEl>
                                          <p:spTgt spid="14">
                                            <p:txEl>
                                              <p:pRg st="1" end="1"/>
                                            </p:txEl>
                                          </p:spTgt>
                                        </p:tgtEl>
                                      </p:cBhvr>
                                      <p:to x="100000" y="95000"/>
                                    </p:animScale>
                                    <p:animScale>
                                      <p:cBhvr>
                                        <p:cTn id="26" dur="41" decel="50000">
                                          <p:stCondLst>
                                            <p:cond delay="459"/>
                                          </p:stCondLst>
                                        </p:cTn>
                                        <p:tgtEl>
                                          <p:spTgt spid="14">
                                            <p:txEl>
                                              <p:pRg st="1" end="1"/>
                                            </p:txEl>
                                          </p:spTgt>
                                        </p:tgtEl>
                                      </p:cBhvr>
                                      <p:to x="100000" y="100000"/>
                                    </p:animScale>
                                  </p:childTnLst>
                                </p:cTn>
                              </p:par>
                              <p:par>
                                <p:cTn id="27" presetID="26" presetClass="entr" presetSubtype="0" fill="hold" nodeType="withEffect">
                                  <p:stCondLst>
                                    <p:cond delay="0"/>
                                  </p:stCondLst>
                                  <p:childTnLst>
                                    <p:set>
                                      <p:cBhvr>
                                        <p:cTn id="28" dur="1" fill="hold">
                                          <p:stCondLst>
                                            <p:cond delay="0"/>
                                          </p:stCondLst>
                                        </p:cTn>
                                        <p:tgtEl>
                                          <p:spTgt spid="14">
                                            <p:txEl>
                                              <p:pRg st="2" end="2"/>
                                            </p:txEl>
                                          </p:spTgt>
                                        </p:tgtEl>
                                        <p:attrNameLst>
                                          <p:attrName>style.visibility</p:attrName>
                                        </p:attrNameLst>
                                      </p:cBhvr>
                                      <p:to>
                                        <p:strVal val="visible"/>
                                      </p:to>
                                    </p:set>
                                    <p:animEffect transition="in" filter="wipe(down)">
                                      <p:cBhvr>
                                        <p:cTn id="29" dur="145">
                                          <p:stCondLst>
                                            <p:cond delay="0"/>
                                          </p:stCondLst>
                                        </p:cTn>
                                        <p:tgtEl>
                                          <p:spTgt spid="14">
                                            <p:txEl>
                                              <p:pRg st="2" end="2"/>
                                            </p:txEl>
                                          </p:spTgt>
                                        </p:tgtEl>
                                      </p:cBhvr>
                                    </p:animEffect>
                                    <p:anim calcmode="lin" valueType="num">
                                      <p:cBhvr>
                                        <p:cTn id="30" dur="456" tmFilter="0,0; 0.14,0.36; 0.43,0.73; 0.71,0.91; 1.0,1.0">
                                          <p:stCondLst>
                                            <p:cond delay="0"/>
                                          </p:stCondLst>
                                        </p:cTn>
                                        <p:tgtEl>
                                          <p:spTgt spid="14">
                                            <p:txEl>
                                              <p:pRg st="2" end="2"/>
                                            </p:txEl>
                                          </p:spTgt>
                                        </p:tgtEl>
                                        <p:attrNameLst>
                                          <p:attrName>ppt_x</p:attrName>
                                        </p:attrNameLst>
                                      </p:cBhvr>
                                      <p:tavLst>
                                        <p:tav tm="0">
                                          <p:val>
                                            <p:strVal val="#ppt_x-0.25"/>
                                          </p:val>
                                        </p:tav>
                                        <p:tav tm="100000">
                                          <p:val>
                                            <p:strVal val="#ppt_x"/>
                                          </p:val>
                                        </p:tav>
                                      </p:tavLst>
                                    </p:anim>
                                    <p:anim calcmode="lin" valueType="num">
                                      <p:cBhvr>
                                        <p:cTn id="31" dur="166" tmFilter="0.0,0.0; 0.25,0.07; 0.50,0.2; 0.75,0.467; 1.0,1.0">
                                          <p:stCondLst>
                                            <p:cond delay="0"/>
                                          </p:stCondLst>
                                        </p:cTn>
                                        <p:tgtEl>
                                          <p:spTgt spid="14">
                                            <p:txEl>
                                              <p:pRg st="2" end="2"/>
                                            </p:txEl>
                                          </p:spTgt>
                                        </p:tgtEl>
                                        <p:attrNameLst>
                                          <p:attrName>ppt_y</p:attrName>
                                        </p:attrNameLst>
                                      </p:cBhvr>
                                      <p:tavLst>
                                        <p:tav tm="0" fmla="#ppt_y-sin(pi*$)/3">
                                          <p:val>
                                            <p:fltVal val="0.5"/>
                                          </p:val>
                                        </p:tav>
                                        <p:tav tm="100000">
                                          <p:val>
                                            <p:fltVal val="1"/>
                                          </p:val>
                                        </p:tav>
                                      </p:tavLst>
                                    </p:anim>
                                    <p:anim calcmode="lin" valueType="num">
                                      <p:cBhvr>
                                        <p:cTn id="32" dur="166" tmFilter="0, 0; 0.125,0.2665; 0.25,0.4; 0.375,0.465; 0.5,0.5;  0.625,0.535; 0.75,0.6; 0.875,0.7335; 1,1">
                                          <p:stCondLst>
                                            <p:cond delay="166"/>
                                          </p:stCondLst>
                                        </p:cTn>
                                        <p:tgtEl>
                                          <p:spTgt spid="14">
                                            <p:txEl>
                                              <p:pRg st="2" end="2"/>
                                            </p:txEl>
                                          </p:spTgt>
                                        </p:tgtEl>
                                        <p:attrNameLst>
                                          <p:attrName>ppt_y</p:attrName>
                                        </p:attrNameLst>
                                      </p:cBhvr>
                                      <p:tavLst>
                                        <p:tav tm="0" fmla="#ppt_y-sin(pi*$)/9">
                                          <p:val>
                                            <p:fltVal val="0"/>
                                          </p:val>
                                        </p:tav>
                                        <p:tav tm="100000">
                                          <p:val>
                                            <p:fltVal val="1"/>
                                          </p:val>
                                        </p:tav>
                                      </p:tavLst>
                                    </p:anim>
                                    <p:anim calcmode="lin" valueType="num">
                                      <p:cBhvr>
                                        <p:cTn id="33" dur="83" tmFilter="0, 0; 0.125,0.2665; 0.25,0.4; 0.375,0.465; 0.5,0.5;  0.625,0.535; 0.75,0.6; 0.875,0.7335; 1,1">
                                          <p:stCondLst>
                                            <p:cond delay="331"/>
                                          </p:stCondLst>
                                        </p:cTn>
                                        <p:tgtEl>
                                          <p:spTgt spid="14">
                                            <p:txEl>
                                              <p:pRg st="2" end="2"/>
                                            </p:txEl>
                                          </p:spTgt>
                                        </p:tgtEl>
                                        <p:attrNameLst>
                                          <p:attrName>ppt_y</p:attrName>
                                        </p:attrNameLst>
                                      </p:cBhvr>
                                      <p:tavLst>
                                        <p:tav tm="0" fmla="#ppt_y-sin(pi*$)/27">
                                          <p:val>
                                            <p:fltVal val="0"/>
                                          </p:val>
                                        </p:tav>
                                        <p:tav tm="100000">
                                          <p:val>
                                            <p:fltVal val="1"/>
                                          </p:val>
                                        </p:tav>
                                      </p:tavLst>
                                    </p:anim>
                                    <p:anim calcmode="lin" valueType="num">
                                      <p:cBhvr>
                                        <p:cTn id="34" dur="41" tmFilter="0, 0; 0.125,0.2665; 0.25,0.4; 0.375,0.465; 0.5,0.5;  0.625,0.535; 0.75,0.6; 0.875,0.7335; 1,1">
                                          <p:stCondLst>
                                            <p:cond delay="414"/>
                                          </p:stCondLst>
                                        </p:cTn>
                                        <p:tgtEl>
                                          <p:spTgt spid="14">
                                            <p:txEl>
                                              <p:pRg st="2" end="2"/>
                                            </p:txEl>
                                          </p:spTgt>
                                        </p:tgtEl>
                                        <p:attrNameLst>
                                          <p:attrName>ppt_y</p:attrName>
                                        </p:attrNameLst>
                                      </p:cBhvr>
                                      <p:tavLst>
                                        <p:tav tm="0" fmla="#ppt_y-sin(pi*$)/81">
                                          <p:val>
                                            <p:fltVal val="0"/>
                                          </p:val>
                                        </p:tav>
                                        <p:tav tm="100000">
                                          <p:val>
                                            <p:fltVal val="1"/>
                                          </p:val>
                                        </p:tav>
                                      </p:tavLst>
                                    </p:anim>
                                    <p:animScale>
                                      <p:cBhvr>
                                        <p:cTn id="35" dur="7">
                                          <p:stCondLst>
                                            <p:cond delay="162"/>
                                          </p:stCondLst>
                                        </p:cTn>
                                        <p:tgtEl>
                                          <p:spTgt spid="14">
                                            <p:txEl>
                                              <p:pRg st="2" end="2"/>
                                            </p:txEl>
                                          </p:spTgt>
                                        </p:tgtEl>
                                      </p:cBhvr>
                                      <p:to x="100000" y="60000"/>
                                    </p:animScale>
                                    <p:animScale>
                                      <p:cBhvr>
                                        <p:cTn id="36" dur="41" decel="50000">
                                          <p:stCondLst>
                                            <p:cond delay="169"/>
                                          </p:stCondLst>
                                        </p:cTn>
                                        <p:tgtEl>
                                          <p:spTgt spid="14">
                                            <p:txEl>
                                              <p:pRg st="2" end="2"/>
                                            </p:txEl>
                                          </p:spTgt>
                                        </p:tgtEl>
                                      </p:cBhvr>
                                      <p:to x="100000" y="100000"/>
                                    </p:animScale>
                                    <p:animScale>
                                      <p:cBhvr>
                                        <p:cTn id="37" dur="7">
                                          <p:stCondLst>
                                            <p:cond delay="328"/>
                                          </p:stCondLst>
                                        </p:cTn>
                                        <p:tgtEl>
                                          <p:spTgt spid="14">
                                            <p:txEl>
                                              <p:pRg st="2" end="2"/>
                                            </p:txEl>
                                          </p:spTgt>
                                        </p:tgtEl>
                                      </p:cBhvr>
                                      <p:to x="100000" y="80000"/>
                                    </p:animScale>
                                    <p:animScale>
                                      <p:cBhvr>
                                        <p:cTn id="38" dur="41" decel="50000">
                                          <p:stCondLst>
                                            <p:cond delay="335"/>
                                          </p:stCondLst>
                                        </p:cTn>
                                        <p:tgtEl>
                                          <p:spTgt spid="14">
                                            <p:txEl>
                                              <p:pRg st="2" end="2"/>
                                            </p:txEl>
                                          </p:spTgt>
                                        </p:tgtEl>
                                      </p:cBhvr>
                                      <p:to x="100000" y="100000"/>
                                    </p:animScale>
                                    <p:animScale>
                                      <p:cBhvr>
                                        <p:cTn id="39" dur="7">
                                          <p:stCondLst>
                                            <p:cond delay="410"/>
                                          </p:stCondLst>
                                        </p:cTn>
                                        <p:tgtEl>
                                          <p:spTgt spid="14">
                                            <p:txEl>
                                              <p:pRg st="2" end="2"/>
                                            </p:txEl>
                                          </p:spTgt>
                                        </p:tgtEl>
                                      </p:cBhvr>
                                      <p:to x="100000" y="90000"/>
                                    </p:animScale>
                                    <p:animScale>
                                      <p:cBhvr>
                                        <p:cTn id="40" dur="41" decel="50000">
                                          <p:stCondLst>
                                            <p:cond delay="417"/>
                                          </p:stCondLst>
                                        </p:cTn>
                                        <p:tgtEl>
                                          <p:spTgt spid="14">
                                            <p:txEl>
                                              <p:pRg st="2" end="2"/>
                                            </p:txEl>
                                          </p:spTgt>
                                        </p:tgtEl>
                                      </p:cBhvr>
                                      <p:to x="100000" y="100000"/>
                                    </p:animScale>
                                    <p:animScale>
                                      <p:cBhvr>
                                        <p:cTn id="41" dur="7">
                                          <p:stCondLst>
                                            <p:cond delay="452"/>
                                          </p:stCondLst>
                                        </p:cTn>
                                        <p:tgtEl>
                                          <p:spTgt spid="14">
                                            <p:txEl>
                                              <p:pRg st="2" end="2"/>
                                            </p:txEl>
                                          </p:spTgt>
                                        </p:tgtEl>
                                      </p:cBhvr>
                                      <p:to x="100000" y="95000"/>
                                    </p:animScale>
                                    <p:animScale>
                                      <p:cBhvr>
                                        <p:cTn id="42" dur="41" decel="50000">
                                          <p:stCondLst>
                                            <p:cond delay="459"/>
                                          </p:stCondLst>
                                        </p:cTn>
                                        <p:tgtEl>
                                          <p:spTgt spid="14">
                                            <p:txEl>
                                              <p:pRg st="2" end="2"/>
                                            </p:txEl>
                                          </p:spTgt>
                                        </p:tgtEl>
                                      </p:cBhvr>
                                      <p:to x="100000" y="100000"/>
                                    </p:animScale>
                                  </p:childTnLst>
                                </p:cTn>
                              </p:par>
                              <p:par>
                                <p:cTn id="43" presetID="26" presetClass="entr" presetSubtype="0" fill="hold" nodeType="withEffect">
                                  <p:stCondLst>
                                    <p:cond delay="0"/>
                                  </p:stCondLst>
                                  <p:childTnLst>
                                    <p:set>
                                      <p:cBhvr>
                                        <p:cTn id="44" dur="1" fill="hold">
                                          <p:stCondLst>
                                            <p:cond delay="0"/>
                                          </p:stCondLst>
                                        </p:cTn>
                                        <p:tgtEl>
                                          <p:spTgt spid="14">
                                            <p:txEl>
                                              <p:pRg st="3" end="3"/>
                                            </p:txEl>
                                          </p:spTgt>
                                        </p:tgtEl>
                                        <p:attrNameLst>
                                          <p:attrName>style.visibility</p:attrName>
                                        </p:attrNameLst>
                                      </p:cBhvr>
                                      <p:to>
                                        <p:strVal val="visible"/>
                                      </p:to>
                                    </p:set>
                                    <p:animEffect transition="in" filter="wipe(down)">
                                      <p:cBhvr>
                                        <p:cTn id="45" dur="145">
                                          <p:stCondLst>
                                            <p:cond delay="0"/>
                                          </p:stCondLst>
                                        </p:cTn>
                                        <p:tgtEl>
                                          <p:spTgt spid="14">
                                            <p:txEl>
                                              <p:pRg st="3" end="3"/>
                                            </p:txEl>
                                          </p:spTgt>
                                        </p:tgtEl>
                                      </p:cBhvr>
                                    </p:animEffect>
                                    <p:anim calcmode="lin" valueType="num">
                                      <p:cBhvr>
                                        <p:cTn id="46" dur="456" tmFilter="0,0; 0.14,0.36; 0.43,0.73; 0.71,0.91; 1.0,1.0">
                                          <p:stCondLst>
                                            <p:cond delay="0"/>
                                          </p:stCondLst>
                                        </p:cTn>
                                        <p:tgtEl>
                                          <p:spTgt spid="14">
                                            <p:txEl>
                                              <p:pRg st="3" end="3"/>
                                            </p:txEl>
                                          </p:spTgt>
                                        </p:tgtEl>
                                        <p:attrNameLst>
                                          <p:attrName>ppt_x</p:attrName>
                                        </p:attrNameLst>
                                      </p:cBhvr>
                                      <p:tavLst>
                                        <p:tav tm="0">
                                          <p:val>
                                            <p:strVal val="#ppt_x-0.25"/>
                                          </p:val>
                                        </p:tav>
                                        <p:tav tm="100000">
                                          <p:val>
                                            <p:strVal val="#ppt_x"/>
                                          </p:val>
                                        </p:tav>
                                      </p:tavLst>
                                    </p:anim>
                                    <p:anim calcmode="lin" valueType="num">
                                      <p:cBhvr>
                                        <p:cTn id="47" dur="166" tmFilter="0.0,0.0; 0.25,0.07; 0.50,0.2; 0.75,0.467; 1.0,1.0">
                                          <p:stCondLst>
                                            <p:cond delay="0"/>
                                          </p:stCondLst>
                                        </p:cTn>
                                        <p:tgtEl>
                                          <p:spTgt spid="14">
                                            <p:txEl>
                                              <p:pRg st="3" end="3"/>
                                            </p:txEl>
                                          </p:spTgt>
                                        </p:tgtEl>
                                        <p:attrNameLst>
                                          <p:attrName>ppt_y</p:attrName>
                                        </p:attrNameLst>
                                      </p:cBhvr>
                                      <p:tavLst>
                                        <p:tav tm="0" fmla="#ppt_y-sin(pi*$)/3">
                                          <p:val>
                                            <p:fltVal val="0.5"/>
                                          </p:val>
                                        </p:tav>
                                        <p:tav tm="100000">
                                          <p:val>
                                            <p:fltVal val="1"/>
                                          </p:val>
                                        </p:tav>
                                      </p:tavLst>
                                    </p:anim>
                                    <p:anim calcmode="lin" valueType="num">
                                      <p:cBhvr>
                                        <p:cTn id="48" dur="166" tmFilter="0, 0; 0.125,0.2665; 0.25,0.4; 0.375,0.465; 0.5,0.5;  0.625,0.535; 0.75,0.6; 0.875,0.7335; 1,1">
                                          <p:stCondLst>
                                            <p:cond delay="166"/>
                                          </p:stCondLst>
                                        </p:cTn>
                                        <p:tgtEl>
                                          <p:spTgt spid="14">
                                            <p:txEl>
                                              <p:pRg st="3" end="3"/>
                                            </p:txEl>
                                          </p:spTgt>
                                        </p:tgtEl>
                                        <p:attrNameLst>
                                          <p:attrName>ppt_y</p:attrName>
                                        </p:attrNameLst>
                                      </p:cBhvr>
                                      <p:tavLst>
                                        <p:tav tm="0" fmla="#ppt_y-sin(pi*$)/9">
                                          <p:val>
                                            <p:fltVal val="0"/>
                                          </p:val>
                                        </p:tav>
                                        <p:tav tm="100000">
                                          <p:val>
                                            <p:fltVal val="1"/>
                                          </p:val>
                                        </p:tav>
                                      </p:tavLst>
                                    </p:anim>
                                    <p:anim calcmode="lin" valueType="num">
                                      <p:cBhvr>
                                        <p:cTn id="49" dur="83" tmFilter="0, 0; 0.125,0.2665; 0.25,0.4; 0.375,0.465; 0.5,0.5;  0.625,0.535; 0.75,0.6; 0.875,0.7335; 1,1">
                                          <p:stCondLst>
                                            <p:cond delay="331"/>
                                          </p:stCondLst>
                                        </p:cTn>
                                        <p:tgtEl>
                                          <p:spTgt spid="14">
                                            <p:txEl>
                                              <p:pRg st="3" end="3"/>
                                            </p:txEl>
                                          </p:spTgt>
                                        </p:tgtEl>
                                        <p:attrNameLst>
                                          <p:attrName>ppt_y</p:attrName>
                                        </p:attrNameLst>
                                      </p:cBhvr>
                                      <p:tavLst>
                                        <p:tav tm="0" fmla="#ppt_y-sin(pi*$)/27">
                                          <p:val>
                                            <p:fltVal val="0"/>
                                          </p:val>
                                        </p:tav>
                                        <p:tav tm="100000">
                                          <p:val>
                                            <p:fltVal val="1"/>
                                          </p:val>
                                        </p:tav>
                                      </p:tavLst>
                                    </p:anim>
                                    <p:anim calcmode="lin" valueType="num">
                                      <p:cBhvr>
                                        <p:cTn id="50" dur="41" tmFilter="0, 0; 0.125,0.2665; 0.25,0.4; 0.375,0.465; 0.5,0.5;  0.625,0.535; 0.75,0.6; 0.875,0.7335; 1,1">
                                          <p:stCondLst>
                                            <p:cond delay="414"/>
                                          </p:stCondLst>
                                        </p:cTn>
                                        <p:tgtEl>
                                          <p:spTgt spid="14">
                                            <p:txEl>
                                              <p:pRg st="3" end="3"/>
                                            </p:txEl>
                                          </p:spTgt>
                                        </p:tgtEl>
                                        <p:attrNameLst>
                                          <p:attrName>ppt_y</p:attrName>
                                        </p:attrNameLst>
                                      </p:cBhvr>
                                      <p:tavLst>
                                        <p:tav tm="0" fmla="#ppt_y-sin(pi*$)/81">
                                          <p:val>
                                            <p:fltVal val="0"/>
                                          </p:val>
                                        </p:tav>
                                        <p:tav tm="100000">
                                          <p:val>
                                            <p:fltVal val="1"/>
                                          </p:val>
                                        </p:tav>
                                      </p:tavLst>
                                    </p:anim>
                                    <p:animScale>
                                      <p:cBhvr>
                                        <p:cTn id="51" dur="7">
                                          <p:stCondLst>
                                            <p:cond delay="162"/>
                                          </p:stCondLst>
                                        </p:cTn>
                                        <p:tgtEl>
                                          <p:spTgt spid="14">
                                            <p:txEl>
                                              <p:pRg st="3" end="3"/>
                                            </p:txEl>
                                          </p:spTgt>
                                        </p:tgtEl>
                                      </p:cBhvr>
                                      <p:to x="100000" y="60000"/>
                                    </p:animScale>
                                    <p:animScale>
                                      <p:cBhvr>
                                        <p:cTn id="52" dur="41" decel="50000">
                                          <p:stCondLst>
                                            <p:cond delay="169"/>
                                          </p:stCondLst>
                                        </p:cTn>
                                        <p:tgtEl>
                                          <p:spTgt spid="14">
                                            <p:txEl>
                                              <p:pRg st="3" end="3"/>
                                            </p:txEl>
                                          </p:spTgt>
                                        </p:tgtEl>
                                      </p:cBhvr>
                                      <p:to x="100000" y="100000"/>
                                    </p:animScale>
                                    <p:animScale>
                                      <p:cBhvr>
                                        <p:cTn id="53" dur="7">
                                          <p:stCondLst>
                                            <p:cond delay="328"/>
                                          </p:stCondLst>
                                        </p:cTn>
                                        <p:tgtEl>
                                          <p:spTgt spid="14">
                                            <p:txEl>
                                              <p:pRg st="3" end="3"/>
                                            </p:txEl>
                                          </p:spTgt>
                                        </p:tgtEl>
                                      </p:cBhvr>
                                      <p:to x="100000" y="80000"/>
                                    </p:animScale>
                                    <p:animScale>
                                      <p:cBhvr>
                                        <p:cTn id="54" dur="41" decel="50000">
                                          <p:stCondLst>
                                            <p:cond delay="335"/>
                                          </p:stCondLst>
                                        </p:cTn>
                                        <p:tgtEl>
                                          <p:spTgt spid="14">
                                            <p:txEl>
                                              <p:pRg st="3" end="3"/>
                                            </p:txEl>
                                          </p:spTgt>
                                        </p:tgtEl>
                                      </p:cBhvr>
                                      <p:to x="100000" y="100000"/>
                                    </p:animScale>
                                    <p:animScale>
                                      <p:cBhvr>
                                        <p:cTn id="55" dur="7">
                                          <p:stCondLst>
                                            <p:cond delay="410"/>
                                          </p:stCondLst>
                                        </p:cTn>
                                        <p:tgtEl>
                                          <p:spTgt spid="14">
                                            <p:txEl>
                                              <p:pRg st="3" end="3"/>
                                            </p:txEl>
                                          </p:spTgt>
                                        </p:tgtEl>
                                      </p:cBhvr>
                                      <p:to x="100000" y="90000"/>
                                    </p:animScale>
                                    <p:animScale>
                                      <p:cBhvr>
                                        <p:cTn id="56" dur="41" decel="50000">
                                          <p:stCondLst>
                                            <p:cond delay="417"/>
                                          </p:stCondLst>
                                        </p:cTn>
                                        <p:tgtEl>
                                          <p:spTgt spid="14">
                                            <p:txEl>
                                              <p:pRg st="3" end="3"/>
                                            </p:txEl>
                                          </p:spTgt>
                                        </p:tgtEl>
                                      </p:cBhvr>
                                      <p:to x="100000" y="100000"/>
                                    </p:animScale>
                                    <p:animScale>
                                      <p:cBhvr>
                                        <p:cTn id="57" dur="7">
                                          <p:stCondLst>
                                            <p:cond delay="452"/>
                                          </p:stCondLst>
                                        </p:cTn>
                                        <p:tgtEl>
                                          <p:spTgt spid="14">
                                            <p:txEl>
                                              <p:pRg st="3" end="3"/>
                                            </p:txEl>
                                          </p:spTgt>
                                        </p:tgtEl>
                                      </p:cBhvr>
                                      <p:to x="100000" y="95000"/>
                                    </p:animScale>
                                    <p:animScale>
                                      <p:cBhvr>
                                        <p:cTn id="58" dur="41" decel="50000">
                                          <p:stCondLst>
                                            <p:cond delay="459"/>
                                          </p:stCondLst>
                                        </p:cTn>
                                        <p:tgtEl>
                                          <p:spTgt spid="14">
                                            <p:txEl>
                                              <p:pRg st="3" end="3"/>
                                            </p:txEl>
                                          </p:spTgt>
                                        </p:tgtEl>
                                      </p:cBhvr>
                                      <p:to x="100000" y="100000"/>
                                    </p:animScale>
                                  </p:childTnLst>
                                </p:cTn>
                              </p:par>
                              <p:par>
                                <p:cTn id="59" presetID="26" presetClass="entr" presetSubtype="0" fill="hold" nodeType="withEffect">
                                  <p:stCondLst>
                                    <p:cond delay="0"/>
                                  </p:stCondLst>
                                  <p:childTnLst>
                                    <p:set>
                                      <p:cBhvr>
                                        <p:cTn id="60" dur="1" fill="hold">
                                          <p:stCondLst>
                                            <p:cond delay="0"/>
                                          </p:stCondLst>
                                        </p:cTn>
                                        <p:tgtEl>
                                          <p:spTgt spid="14">
                                            <p:txEl>
                                              <p:pRg st="4" end="4"/>
                                            </p:txEl>
                                          </p:spTgt>
                                        </p:tgtEl>
                                        <p:attrNameLst>
                                          <p:attrName>style.visibility</p:attrName>
                                        </p:attrNameLst>
                                      </p:cBhvr>
                                      <p:to>
                                        <p:strVal val="visible"/>
                                      </p:to>
                                    </p:set>
                                    <p:animEffect transition="in" filter="wipe(down)">
                                      <p:cBhvr>
                                        <p:cTn id="61" dur="145">
                                          <p:stCondLst>
                                            <p:cond delay="0"/>
                                          </p:stCondLst>
                                        </p:cTn>
                                        <p:tgtEl>
                                          <p:spTgt spid="14">
                                            <p:txEl>
                                              <p:pRg st="4" end="4"/>
                                            </p:txEl>
                                          </p:spTgt>
                                        </p:tgtEl>
                                      </p:cBhvr>
                                    </p:animEffect>
                                    <p:anim calcmode="lin" valueType="num">
                                      <p:cBhvr>
                                        <p:cTn id="62" dur="456" tmFilter="0,0; 0.14,0.36; 0.43,0.73; 0.71,0.91; 1.0,1.0">
                                          <p:stCondLst>
                                            <p:cond delay="0"/>
                                          </p:stCondLst>
                                        </p:cTn>
                                        <p:tgtEl>
                                          <p:spTgt spid="14">
                                            <p:txEl>
                                              <p:pRg st="4" end="4"/>
                                            </p:txEl>
                                          </p:spTgt>
                                        </p:tgtEl>
                                        <p:attrNameLst>
                                          <p:attrName>ppt_x</p:attrName>
                                        </p:attrNameLst>
                                      </p:cBhvr>
                                      <p:tavLst>
                                        <p:tav tm="0">
                                          <p:val>
                                            <p:strVal val="#ppt_x-0.25"/>
                                          </p:val>
                                        </p:tav>
                                        <p:tav tm="100000">
                                          <p:val>
                                            <p:strVal val="#ppt_x"/>
                                          </p:val>
                                        </p:tav>
                                      </p:tavLst>
                                    </p:anim>
                                    <p:anim calcmode="lin" valueType="num">
                                      <p:cBhvr>
                                        <p:cTn id="63" dur="166" tmFilter="0.0,0.0; 0.25,0.07; 0.50,0.2; 0.75,0.467; 1.0,1.0">
                                          <p:stCondLst>
                                            <p:cond delay="0"/>
                                          </p:stCondLst>
                                        </p:cTn>
                                        <p:tgtEl>
                                          <p:spTgt spid="14">
                                            <p:txEl>
                                              <p:pRg st="4" end="4"/>
                                            </p:txEl>
                                          </p:spTgt>
                                        </p:tgtEl>
                                        <p:attrNameLst>
                                          <p:attrName>ppt_y</p:attrName>
                                        </p:attrNameLst>
                                      </p:cBhvr>
                                      <p:tavLst>
                                        <p:tav tm="0" fmla="#ppt_y-sin(pi*$)/3">
                                          <p:val>
                                            <p:fltVal val="0.5"/>
                                          </p:val>
                                        </p:tav>
                                        <p:tav tm="100000">
                                          <p:val>
                                            <p:fltVal val="1"/>
                                          </p:val>
                                        </p:tav>
                                      </p:tavLst>
                                    </p:anim>
                                    <p:anim calcmode="lin" valueType="num">
                                      <p:cBhvr>
                                        <p:cTn id="64" dur="166" tmFilter="0, 0; 0.125,0.2665; 0.25,0.4; 0.375,0.465; 0.5,0.5;  0.625,0.535; 0.75,0.6; 0.875,0.7335; 1,1">
                                          <p:stCondLst>
                                            <p:cond delay="166"/>
                                          </p:stCondLst>
                                        </p:cTn>
                                        <p:tgtEl>
                                          <p:spTgt spid="14">
                                            <p:txEl>
                                              <p:pRg st="4" end="4"/>
                                            </p:txEl>
                                          </p:spTgt>
                                        </p:tgtEl>
                                        <p:attrNameLst>
                                          <p:attrName>ppt_y</p:attrName>
                                        </p:attrNameLst>
                                      </p:cBhvr>
                                      <p:tavLst>
                                        <p:tav tm="0" fmla="#ppt_y-sin(pi*$)/9">
                                          <p:val>
                                            <p:fltVal val="0"/>
                                          </p:val>
                                        </p:tav>
                                        <p:tav tm="100000">
                                          <p:val>
                                            <p:fltVal val="1"/>
                                          </p:val>
                                        </p:tav>
                                      </p:tavLst>
                                    </p:anim>
                                    <p:anim calcmode="lin" valueType="num">
                                      <p:cBhvr>
                                        <p:cTn id="65" dur="83" tmFilter="0, 0; 0.125,0.2665; 0.25,0.4; 0.375,0.465; 0.5,0.5;  0.625,0.535; 0.75,0.6; 0.875,0.7335; 1,1">
                                          <p:stCondLst>
                                            <p:cond delay="331"/>
                                          </p:stCondLst>
                                        </p:cTn>
                                        <p:tgtEl>
                                          <p:spTgt spid="14">
                                            <p:txEl>
                                              <p:pRg st="4" end="4"/>
                                            </p:txEl>
                                          </p:spTgt>
                                        </p:tgtEl>
                                        <p:attrNameLst>
                                          <p:attrName>ppt_y</p:attrName>
                                        </p:attrNameLst>
                                      </p:cBhvr>
                                      <p:tavLst>
                                        <p:tav tm="0" fmla="#ppt_y-sin(pi*$)/27">
                                          <p:val>
                                            <p:fltVal val="0"/>
                                          </p:val>
                                        </p:tav>
                                        <p:tav tm="100000">
                                          <p:val>
                                            <p:fltVal val="1"/>
                                          </p:val>
                                        </p:tav>
                                      </p:tavLst>
                                    </p:anim>
                                    <p:anim calcmode="lin" valueType="num">
                                      <p:cBhvr>
                                        <p:cTn id="66" dur="41" tmFilter="0, 0; 0.125,0.2665; 0.25,0.4; 0.375,0.465; 0.5,0.5;  0.625,0.535; 0.75,0.6; 0.875,0.7335; 1,1">
                                          <p:stCondLst>
                                            <p:cond delay="414"/>
                                          </p:stCondLst>
                                        </p:cTn>
                                        <p:tgtEl>
                                          <p:spTgt spid="14">
                                            <p:txEl>
                                              <p:pRg st="4" end="4"/>
                                            </p:txEl>
                                          </p:spTgt>
                                        </p:tgtEl>
                                        <p:attrNameLst>
                                          <p:attrName>ppt_y</p:attrName>
                                        </p:attrNameLst>
                                      </p:cBhvr>
                                      <p:tavLst>
                                        <p:tav tm="0" fmla="#ppt_y-sin(pi*$)/81">
                                          <p:val>
                                            <p:fltVal val="0"/>
                                          </p:val>
                                        </p:tav>
                                        <p:tav tm="100000">
                                          <p:val>
                                            <p:fltVal val="1"/>
                                          </p:val>
                                        </p:tav>
                                      </p:tavLst>
                                    </p:anim>
                                    <p:animScale>
                                      <p:cBhvr>
                                        <p:cTn id="67" dur="7">
                                          <p:stCondLst>
                                            <p:cond delay="162"/>
                                          </p:stCondLst>
                                        </p:cTn>
                                        <p:tgtEl>
                                          <p:spTgt spid="14">
                                            <p:txEl>
                                              <p:pRg st="4" end="4"/>
                                            </p:txEl>
                                          </p:spTgt>
                                        </p:tgtEl>
                                      </p:cBhvr>
                                      <p:to x="100000" y="60000"/>
                                    </p:animScale>
                                    <p:animScale>
                                      <p:cBhvr>
                                        <p:cTn id="68" dur="41" decel="50000">
                                          <p:stCondLst>
                                            <p:cond delay="169"/>
                                          </p:stCondLst>
                                        </p:cTn>
                                        <p:tgtEl>
                                          <p:spTgt spid="14">
                                            <p:txEl>
                                              <p:pRg st="4" end="4"/>
                                            </p:txEl>
                                          </p:spTgt>
                                        </p:tgtEl>
                                      </p:cBhvr>
                                      <p:to x="100000" y="100000"/>
                                    </p:animScale>
                                    <p:animScale>
                                      <p:cBhvr>
                                        <p:cTn id="69" dur="7">
                                          <p:stCondLst>
                                            <p:cond delay="328"/>
                                          </p:stCondLst>
                                        </p:cTn>
                                        <p:tgtEl>
                                          <p:spTgt spid="14">
                                            <p:txEl>
                                              <p:pRg st="4" end="4"/>
                                            </p:txEl>
                                          </p:spTgt>
                                        </p:tgtEl>
                                      </p:cBhvr>
                                      <p:to x="100000" y="80000"/>
                                    </p:animScale>
                                    <p:animScale>
                                      <p:cBhvr>
                                        <p:cTn id="70" dur="41" decel="50000">
                                          <p:stCondLst>
                                            <p:cond delay="335"/>
                                          </p:stCondLst>
                                        </p:cTn>
                                        <p:tgtEl>
                                          <p:spTgt spid="14">
                                            <p:txEl>
                                              <p:pRg st="4" end="4"/>
                                            </p:txEl>
                                          </p:spTgt>
                                        </p:tgtEl>
                                      </p:cBhvr>
                                      <p:to x="100000" y="100000"/>
                                    </p:animScale>
                                    <p:animScale>
                                      <p:cBhvr>
                                        <p:cTn id="71" dur="7">
                                          <p:stCondLst>
                                            <p:cond delay="410"/>
                                          </p:stCondLst>
                                        </p:cTn>
                                        <p:tgtEl>
                                          <p:spTgt spid="14">
                                            <p:txEl>
                                              <p:pRg st="4" end="4"/>
                                            </p:txEl>
                                          </p:spTgt>
                                        </p:tgtEl>
                                      </p:cBhvr>
                                      <p:to x="100000" y="90000"/>
                                    </p:animScale>
                                    <p:animScale>
                                      <p:cBhvr>
                                        <p:cTn id="72" dur="41" decel="50000">
                                          <p:stCondLst>
                                            <p:cond delay="417"/>
                                          </p:stCondLst>
                                        </p:cTn>
                                        <p:tgtEl>
                                          <p:spTgt spid="14">
                                            <p:txEl>
                                              <p:pRg st="4" end="4"/>
                                            </p:txEl>
                                          </p:spTgt>
                                        </p:tgtEl>
                                      </p:cBhvr>
                                      <p:to x="100000" y="100000"/>
                                    </p:animScale>
                                    <p:animScale>
                                      <p:cBhvr>
                                        <p:cTn id="73" dur="7">
                                          <p:stCondLst>
                                            <p:cond delay="452"/>
                                          </p:stCondLst>
                                        </p:cTn>
                                        <p:tgtEl>
                                          <p:spTgt spid="14">
                                            <p:txEl>
                                              <p:pRg st="4" end="4"/>
                                            </p:txEl>
                                          </p:spTgt>
                                        </p:tgtEl>
                                      </p:cBhvr>
                                      <p:to x="100000" y="95000"/>
                                    </p:animScale>
                                    <p:animScale>
                                      <p:cBhvr>
                                        <p:cTn id="74" dur="41" decel="50000">
                                          <p:stCondLst>
                                            <p:cond delay="459"/>
                                          </p:stCondLst>
                                        </p:cTn>
                                        <p:tgtEl>
                                          <p:spTgt spid="14">
                                            <p:txEl>
                                              <p:pRg st="4" end="4"/>
                                            </p:txEl>
                                          </p:spTgt>
                                        </p:tgtEl>
                                      </p:cBhvr>
                                      <p:to x="100000" y="100000"/>
                                    </p:animScale>
                                  </p:childTnLst>
                                </p:cTn>
                              </p:par>
                              <p:par>
                                <p:cTn id="75" presetID="26" presetClass="entr" presetSubtype="0" fill="hold" nodeType="withEffect">
                                  <p:stCondLst>
                                    <p:cond delay="0"/>
                                  </p:stCondLst>
                                  <p:childTnLst>
                                    <p:set>
                                      <p:cBhvr>
                                        <p:cTn id="76" dur="1" fill="hold">
                                          <p:stCondLst>
                                            <p:cond delay="0"/>
                                          </p:stCondLst>
                                        </p:cTn>
                                        <p:tgtEl>
                                          <p:spTgt spid="14">
                                            <p:txEl>
                                              <p:pRg st="5" end="5"/>
                                            </p:txEl>
                                          </p:spTgt>
                                        </p:tgtEl>
                                        <p:attrNameLst>
                                          <p:attrName>style.visibility</p:attrName>
                                        </p:attrNameLst>
                                      </p:cBhvr>
                                      <p:to>
                                        <p:strVal val="visible"/>
                                      </p:to>
                                    </p:set>
                                    <p:animEffect transition="in" filter="wipe(down)">
                                      <p:cBhvr>
                                        <p:cTn id="77" dur="145">
                                          <p:stCondLst>
                                            <p:cond delay="0"/>
                                          </p:stCondLst>
                                        </p:cTn>
                                        <p:tgtEl>
                                          <p:spTgt spid="14">
                                            <p:txEl>
                                              <p:pRg st="5" end="5"/>
                                            </p:txEl>
                                          </p:spTgt>
                                        </p:tgtEl>
                                      </p:cBhvr>
                                    </p:animEffect>
                                    <p:anim calcmode="lin" valueType="num">
                                      <p:cBhvr>
                                        <p:cTn id="78" dur="456" tmFilter="0,0; 0.14,0.36; 0.43,0.73; 0.71,0.91; 1.0,1.0">
                                          <p:stCondLst>
                                            <p:cond delay="0"/>
                                          </p:stCondLst>
                                        </p:cTn>
                                        <p:tgtEl>
                                          <p:spTgt spid="14">
                                            <p:txEl>
                                              <p:pRg st="5" end="5"/>
                                            </p:txEl>
                                          </p:spTgt>
                                        </p:tgtEl>
                                        <p:attrNameLst>
                                          <p:attrName>ppt_x</p:attrName>
                                        </p:attrNameLst>
                                      </p:cBhvr>
                                      <p:tavLst>
                                        <p:tav tm="0">
                                          <p:val>
                                            <p:strVal val="#ppt_x-0.25"/>
                                          </p:val>
                                        </p:tav>
                                        <p:tav tm="100000">
                                          <p:val>
                                            <p:strVal val="#ppt_x"/>
                                          </p:val>
                                        </p:tav>
                                      </p:tavLst>
                                    </p:anim>
                                    <p:anim calcmode="lin" valueType="num">
                                      <p:cBhvr>
                                        <p:cTn id="79" dur="166" tmFilter="0.0,0.0; 0.25,0.07; 0.50,0.2; 0.75,0.467; 1.0,1.0">
                                          <p:stCondLst>
                                            <p:cond delay="0"/>
                                          </p:stCondLst>
                                        </p:cTn>
                                        <p:tgtEl>
                                          <p:spTgt spid="14">
                                            <p:txEl>
                                              <p:pRg st="5" end="5"/>
                                            </p:txEl>
                                          </p:spTgt>
                                        </p:tgtEl>
                                        <p:attrNameLst>
                                          <p:attrName>ppt_y</p:attrName>
                                        </p:attrNameLst>
                                      </p:cBhvr>
                                      <p:tavLst>
                                        <p:tav tm="0" fmla="#ppt_y-sin(pi*$)/3">
                                          <p:val>
                                            <p:fltVal val="0.5"/>
                                          </p:val>
                                        </p:tav>
                                        <p:tav tm="100000">
                                          <p:val>
                                            <p:fltVal val="1"/>
                                          </p:val>
                                        </p:tav>
                                      </p:tavLst>
                                    </p:anim>
                                    <p:anim calcmode="lin" valueType="num">
                                      <p:cBhvr>
                                        <p:cTn id="80" dur="166" tmFilter="0, 0; 0.125,0.2665; 0.25,0.4; 0.375,0.465; 0.5,0.5;  0.625,0.535; 0.75,0.6; 0.875,0.7335; 1,1">
                                          <p:stCondLst>
                                            <p:cond delay="166"/>
                                          </p:stCondLst>
                                        </p:cTn>
                                        <p:tgtEl>
                                          <p:spTgt spid="14">
                                            <p:txEl>
                                              <p:pRg st="5" end="5"/>
                                            </p:txEl>
                                          </p:spTgt>
                                        </p:tgtEl>
                                        <p:attrNameLst>
                                          <p:attrName>ppt_y</p:attrName>
                                        </p:attrNameLst>
                                      </p:cBhvr>
                                      <p:tavLst>
                                        <p:tav tm="0" fmla="#ppt_y-sin(pi*$)/9">
                                          <p:val>
                                            <p:fltVal val="0"/>
                                          </p:val>
                                        </p:tav>
                                        <p:tav tm="100000">
                                          <p:val>
                                            <p:fltVal val="1"/>
                                          </p:val>
                                        </p:tav>
                                      </p:tavLst>
                                    </p:anim>
                                    <p:anim calcmode="lin" valueType="num">
                                      <p:cBhvr>
                                        <p:cTn id="81" dur="83" tmFilter="0, 0; 0.125,0.2665; 0.25,0.4; 0.375,0.465; 0.5,0.5;  0.625,0.535; 0.75,0.6; 0.875,0.7335; 1,1">
                                          <p:stCondLst>
                                            <p:cond delay="331"/>
                                          </p:stCondLst>
                                        </p:cTn>
                                        <p:tgtEl>
                                          <p:spTgt spid="14">
                                            <p:txEl>
                                              <p:pRg st="5" end="5"/>
                                            </p:txEl>
                                          </p:spTgt>
                                        </p:tgtEl>
                                        <p:attrNameLst>
                                          <p:attrName>ppt_y</p:attrName>
                                        </p:attrNameLst>
                                      </p:cBhvr>
                                      <p:tavLst>
                                        <p:tav tm="0" fmla="#ppt_y-sin(pi*$)/27">
                                          <p:val>
                                            <p:fltVal val="0"/>
                                          </p:val>
                                        </p:tav>
                                        <p:tav tm="100000">
                                          <p:val>
                                            <p:fltVal val="1"/>
                                          </p:val>
                                        </p:tav>
                                      </p:tavLst>
                                    </p:anim>
                                    <p:anim calcmode="lin" valueType="num">
                                      <p:cBhvr>
                                        <p:cTn id="82" dur="41" tmFilter="0, 0; 0.125,0.2665; 0.25,0.4; 0.375,0.465; 0.5,0.5;  0.625,0.535; 0.75,0.6; 0.875,0.7335; 1,1">
                                          <p:stCondLst>
                                            <p:cond delay="414"/>
                                          </p:stCondLst>
                                        </p:cTn>
                                        <p:tgtEl>
                                          <p:spTgt spid="14">
                                            <p:txEl>
                                              <p:pRg st="5" end="5"/>
                                            </p:txEl>
                                          </p:spTgt>
                                        </p:tgtEl>
                                        <p:attrNameLst>
                                          <p:attrName>ppt_y</p:attrName>
                                        </p:attrNameLst>
                                      </p:cBhvr>
                                      <p:tavLst>
                                        <p:tav tm="0" fmla="#ppt_y-sin(pi*$)/81">
                                          <p:val>
                                            <p:fltVal val="0"/>
                                          </p:val>
                                        </p:tav>
                                        <p:tav tm="100000">
                                          <p:val>
                                            <p:fltVal val="1"/>
                                          </p:val>
                                        </p:tav>
                                      </p:tavLst>
                                    </p:anim>
                                    <p:animScale>
                                      <p:cBhvr>
                                        <p:cTn id="83" dur="7">
                                          <p:stCondLst>
                                            <p:cond delay="162"/>
                                          </p:stCondLst>
                                        </p:cTn>
                                        <p:tgtEl>
                                          <p:spTgt spid="14">
                                            <p:txEl>
                                              <p:pRg st="5" end="5"/>
                                            </p:txEl>
                                          </p:spTgt>
                                        </p:tgtEl>
                                      </p:cBhvr>
                                      <p:to x="100000" y="60000"/>
                                    </p:animScale>
                                    <p:animScale>
                                      <p:cBhvr>
                                        <p:cTn id="84" dur="41" decel="50000">
                                          <p:stCondLst>
                                            <p:cond delay="169"/>
                                          </p:stCondLst>
                                        </p:cTn>
                                        <p:tgtEl>
                                          <p:spTgt spid="14">
                                            <p:txEl>
                                              <p:pRg st="5" end="5"/>
                                            </p:txEl>
                                          </p:spTgt>
                                        </p:tgtEl>
                                      </p:cBhvr>
                                      <p:to x="100000" y="100000"/>
                                    </p:animScale>
                                    <p:animScale>
                                      <p:cBhvr>
                                        <p:cTn id="85" dur="7">
                                          <p:stCondLst>
                                            <p:cond delay="328"/>
                                          </p:stCondLst>
                                        </p:cTn>
                                        <p:tgtEl>
                                          <p:spTgt spid="14">
                                            <p:txEl>
                                              <p:pRg st="5" end="5"/>
                                            </p:txEl>
                                          </p:spTgt>
                                        </p:tgtEl>
                                      </p:cBhvr>
                                      <p:to x="100000" y="80000"/>
                                    </p:animScale>
                                    <p:animScale>
                                      <p:cBhvr>
                                        <p:cTn id="86" dur="41" decel="50000">
                                          <p:stCondLst>
                                            <p:cond delay="335"/>
                                          </p:stCondLst>
                                        </p:cTn>
                                        <p:tgtEl>
                                          <p:spTgt spid="14">
                                            <p:txEl>
                                              <p:pRg st="5" end="5"/>
                                            </p:txEl>
                                          </p:spTgt>
                                        </p:tgtEl>
                                      </p:cBhvr>
                                      <p:to x="100000" y="100000"/>
                                    </p:animScale>
                                    <p:animScale>
                                      <p:cBhvr>
                                        <p:cTn id="87" dur="7">
                                          <p:stCondLst>
                                            <p:cond delay="410"/>
                                          </p:stCondLst>
                                        </p:cTn>
                                        <p:tgtEl>
                                          <p:spTgt spid="14">
                                            <p:txEl>
                                              <p:pRg st="5" end="5"/>
                                            </p:txEl>
                                          </p:spTgt>
                                        </p:tgtEl>
                                      </p:cBhvr>
                                      <p:to x="100000" y="90000"/>
                                    </p:animScale>
                                    <p:animScale>
                                      <p:cBhvr>
                                        <p:cTn id="88" dur="41" decel="50000">
                                          <p:stCondLst>
                                            <p:cond delay="417"/>
                                          </p:stCondLst>
                                        </p:cTn>
                                        <p:tgtEl>
                                          <p:spTgt spid="14">
                                            <p:txEl>
                                              <p:pRg st="5" end="5"/>
                                            </p:txEl>
                                          </p:spTgt>
                                        </p:tgtEl>
                                      </p:cBhvr>
                                      <p:to x="100000" y="100000"/>
                                    </p:animScale>
                                    <p:animScale>
                                      <p:cBhvr>
                                        <p:cTn id="89" dur="7">
                                          <p:stCondLst>
                                            <p:cond delay="452"/>
                                          </p:stCondLst>
                                        </p:cTn>
                                        <p:tgtEl>
                                          <p:spTgt spid="14">
                                            <p:txEl>
                                              <p:pRg st="5" end="5"/>
                                            </p:txEl>
                                          </p:spTgt>
                                        </p:tgtEl>
                                      </p:cBhvr>
                                      <p:to x="100000" y="95000"/>
                                    </p:animScale>
                                    <p:animScale>
                                      <p:cBhvr>
                                        <p:cTn id="90" dur="41" decel="50000">
                                          <p:stCondLst>
                                            <p:cond delay="459"/>
                                          </p:stCondLst>
                                        </p:cTn>
                                        <p:tgtEl>
                                          <p:spTgt spid="14">
                                            <p:txEl>
                                              <p:pRg st="5" end="5"/>
                                            </p:txEl>
                                          </p:spTgt>
                                        </p:tgtEl>
                                      </p:cBhvr>
                                      <p:to x="100000" y="100000"/>
                                    </p:animScale>
                                  </p:childTnLst>
                                </p:cTn>
                              </p:par>
                            </p:childTnLst>
                          </p:cTn>
                        </p:par>
                      </p:childTnLst>
                    </p:cTn>
                  </p:par>
                  <p:par>
                    <p:cTn id="91" fill="hold">
                      <p:stCondLst>
                        <p:cond delay="indefinite"/>
                      </p:stCondLst>
                      <p:childTnLst>
                        <p:par>
                          <p:cTn id="92" fill="hold">
                            <p:stCondLst>
                              <p:cond delay="0"/>
                            </p:stCondLst>
                            <p:childTnLst>
                              <p:par>
                                <p:cTn id="93" presetID="31" presetClass="entr" presetSubtype="0" fill="hold" nodeType="clickEffect">
                                  <p:stCondLst>
                                    <p:cond delay="0"/>
                                  </p:stCondLst>
                                  <p:childTnLst>
                                    <p:set>
                                      <p:cBhvr>
                                        <p:cTn id="94" dur="1" fill="hold">
                                          <p:stCondLst>
                                            <p:cond delay="0"/>
                                          </p:stCondLst>
                                        </p:cTn>
                                        <p:tgtEl>
                                          <p:spTgt spid="14">
                                            <p:txEl>
                                              <p:pRg st="7" end="7"/>
                                            </p:txEl>
                                          </p:spTgt>
                                        </p:tgtEl>
                                        <p:attrNameLst>
                                          <p:attrName>style.visibility</p:attrName>
                                        </p:attrNameLst>
                                      </p:cBhvr>
                                      <p:to>
                                        <p:strVal val="visible"/>
                                      </p:to>
                                    </p:set>
                                    <p:anim calcmode="lin" valueType="num">
                                      <p:cBhvr>
                                        <p:cTn id="95" dur="250" fill="hold"/>
                                        <p:tgtEl>
                                          <p:spTgt spid="14">
                                            <p:txEl>
                                              <p:pRg st="7" end="7"/>
                                            </p:txEl>
                                          </p:spTgt>
                                        </p:tgtEl>
                                        <p:attrNameLst>
                                          <p:attrName>ppt_w</p:attrName>
                                        </p:attrNameLst>
                                      </p:cBhvr>
                                      <p:tavLst>
                                        <p:tav tm="0">
                                          <p:val>
                                            <p:fltVal val="0"/>
                                          </p:val>
                                        </p:tav>
                                        <p:tav tm="100000">
                                          <p:val>
                                            <p:strVal val="#ppt_w"/>
                                          </p:val>
                                        </p:tav>
                                      </p:tavLst>
                                    </p:anim>
                                    <p:anim calcmode="lin" valueType="num">
                                      <p:cBhvr>
                                        <p:cTn id="96" dur="250" fill="hold"/>
                                        <p:tgtEl>
                                          <p:spTgt spid="14">
                                            <p:txEl>
                                              <p:pRg st="7" end="7"/>
                                            </p:txEl>
                                          </p:spTgt>
                                        </p:tgtEl>
                                        <p:attrNameLst>
                                          <p:attrName>ppt_h</p:attrName>
                                        </p:attrNameLst>
                                      </p:cBhvr>
                                      <p:tavLst>
                                        <p:tav tm="0">
                                          <p:val>
                                            <p:fltVal val="0"/>
                                          </p:val>
                                        </p:tav>
                                        <p:tav tm="100000">
                                          <p:val>
                                            <p:strVal val="#ppt_h"/>
                                          </p:val>
                                        </p:tav>
                                      </p:tavLst>
                                    </p:anim>
                                    <p:anim calcmode="lin" valueType="num">
                                      <p:cBhvr>
                                        <p:cTn id="97" dur="250" fill="hold"/>
                                        <p:tgtEl>
                                          <p:spTgt spid="14">
                                            <p:txEl>
                                              <p:pRg st="7" end="7"/>
                                            </p:txEl>
                                          </p:spTgt>
                                        </p:tgtEl>
                                        <p:attrNameLst>
                                          <p:attrName>style.rotation</p:attrName>
                                        </p:attrNameLst>
                                      </p:cBhvr>
                                      <p:tavLst>
                                        <p:tav tm="0">
                                          <p:val>
                                            <p:fltVal val="90"/>
                                          </p:val>
                                        </p:tav>
                                        <p:tav tm="100000">
                                          <p:val>
                                            <p:fltVal val="0"/>
                                          </p:val>
                                        </p:tav>
                                      </p:tavLst>
                                    </p:anim>
                                    <p:animEffect transition="in" filter="fade">
                                      <p:cBhvr>
                                        <p:cTn id="98" dur="250"/>
                                        <p:tgtEl>
                                          <p:spTgt spid="1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76200"/>
            <a:ext cx="8534400" cy="658368"/>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a:solidFill>
                  <a:srgbClr val="C00000"/>
                </a:solidFill>
                <a:effectLst>
                  <a:outerShdw blurRad="50000" dist="30000" dir="5400000" algn="tl" rotWithShape="0">
                    <a:srgbClr val="000000">
                      <a:alpha val="30000"/>
                    </a:srgbClr>
                  </a:outerShdw>
                </a:effectLst>
                <a:latin typeface="+mj-lt"/>
                <a:ea typeface="+mj-ea"/>
                <a:cs typeface="+mj-cs"/>
              </a:rPr>
              <a:t>Base class pointer to derived class object</a:t>
            </a:r>
            <a:endParaRPr kumimoji="0" lang="en-US" sz="2800" b="1" i="0" u="none" strike="noStrike" kern="1200" cap="none" spc="0" normalizeH="0" baseline="0" noProof="0" dirty="0">
              <a:ln>
                <a:noFill/>
              </a:ln>
              <a:solidFill>
                <a:srgbClr val="C00000"/>
              </a:solidFill>
              <a:effectLst>
                <a:outerShdw blurRad="50000" dist="30000" dir="5400000" algn="tl" rotWithShape="0">
                  <a:srgbClr val="000000">
                    <a:alpha val="30000"/>
                  </a:srgbClr>
                </a:outerShdw>
              </a:effectLst>
              <a:uLnTx/>
              <a:uFillTx/>
              <a:latin typeface="+mj-lt"/>
              <a:ea typeface="+mj-ea"/>
              <a:cs typeface="+mj-cs"/>
            </a:endParaRPr>
          </a:p>
        </p:txBody>
      </p:sp>
      <p:sp>
        <p:nvSpPr>
          <p:cNvPr id="3" name="TextBox 2"/>
          <p:cNvSpPr txBox="1"/>
          <p:nvPr/>
        </p:nvSpPr>
        <p:spPr>
          <a:xfrm>
            <a:off x="304800" y="762000"/>
            <a:ext cx="8763000" cy="2092881"/>
          </a:xfrm>
          <a:prstGeom prst="rect">
            <a:avLst/>
          </a:prstGeom>
          <a:noFill/>
        </p:spPr>
        <p:txBody>
          <a:bodyPr wrap="square" rtlCol="0">
            <a:spAutoFit/>
          </a:bodyPr>
          <a:lstStyle/>
          <a:p>
            <a:pPr algn="just"/>
            <a:r>
              <a:rPr lang="en-US" sz="2600" b="1" dirty="0">
                <a:solidFill>
                  <a:srgbClr val="FF0000"/>
                </a:solidFill>
              </a:rPr>
              <a:t>		  		 </a:t>
            </a:r>
          </a:p>
          <a:p>
            <a:pPr algn="just"/>
            <a:r>
              <a:rPr lang="en-US" sz="2600" b="1" dirty="0">
                <a:solidFill>
                  <a:srgbClr val="00B050"/>
                </a:solidFill>
              </a:rPr>
              <a:t> </a:t>
            </a:r>
          </a:p>
          <a:p>
            <a:pPr algn="just"/>
            <a:r>
              <a:rPr lang="en-US" sz="2600" b="1" dirty="0">
                <a:solidFill>
                  <a:srgbClr val="00B050"/>
                </a:solidFill>
              </a:rPr>
              <a:t>	</a:t>
            </a:r>
            <a:endParaRPr lang="en-US" sz="2600" b="1" dirty="0">
              <a:solidFill>
                <a:srgbClr val="0070C0"/>
              </a:solidFill>
            </a:endParaRPr>
          </a:p>
          <a:p>
            <a:pPr algn="just"/>
            <a:r>
              <a:rPr lang="en-US" sz="2600" b="1" dirty="0"/>
              <a:t>  	  </a:t>
            </a:r>
            <a:endParaRPr lang="en-US" sz="2600" b="1" dirty="0">
              <a:solidFill>
                <a:srgbClr val="002060"/>
              </a:solidFill>
            </a:endParaRPr>
          </a:p>
          <a:p>
            <a:pPr algn="just"/>
            <a:endParaRPr lang="en-US" sz="2600" b="1" dirty="0"/>
          </a:p>
        </p:txBody>
      </p:sp>
      <p:pic>
        <p:nvPicPr>
          <p:cNvPr id="2050" name="Picture 2"/>
          <p:cNvPicPr>
            <a:picLocks noChangeAspect="1" noChangeArrowheads="1"/>
          </p:cNvPicPr>
          <p:nvPr/>
        </p:nvPicPr>
        <p:blipFill>
          <a:blip r:embed="rId2"/>
          <a:srcRect l="11875" t="21765" r="58750" b="15882"/>
          <a:stretch>
            <a:fillRect/>
          </a:stretch>
        </p:blipFill>
        <p:spPr bwMode="auto">
          <a:xfrm>
            <a:off x="838200" y="609600"/>
            <a:ext cx="6858000" cy="5181600"/>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76200"/>
            <a:ext cx="8534400" cy="658368"/>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a:solidFill>
                  <a:srgbClr val="C00000"/>
                </a:solidFill>
                <a:effectLst>
                  <a:outerShdw blurRad="50000" dist="30000" dir="5400000" algn="tl" rotWithShape="0">
                    <a:srgbClr val="000000">
                      <a:alpha val="30000"/>
                    </a:srgbClr>
                  </a:outerShdw>
                </a:effectLst>
                <a:latin typeface="+mj-lt"/>
                <a:ea typeface="+mj-ea"/>
                <a:cs typeface="+mj-cs"/>
              </a:rPr>
              <a:t>Base class pointer to derived class object</a:t>
            </a:r>
            <a:endParaRPr kumimoji="0" lang="en-US" sz="2800" b="1" i="0" u="none" strike="noStrike" kern="1200" cap="none" spc="0" normalizeH="0" baseline="0" noProof="0" dirty="0">
              <a:ln>
                <a:noFill/>
              </a:ln>
              <a:solidFill>
                <a:srgbClr val="C00000"/>
              </a:solidFill>
              <a:effectLst>
                <a:outerShdw blurRad="50000" dist="30000" dir="5400000" algn="tl" rotWithShape="0">
                  <a:srgbClr val="000000">
                    <a:alpha val="30000"/>
                  </a:srgbClr>
                </a:outerShdw>
              </a:effectLst>
              <a:uLnTx/>
              <a:uFillTx/>
              <a:latin typeface="+mj-lt"/>
              <a:ea typeface="+mj-ea"/>
              <a:cs typeface="+mj-cs"/>
            </a:endParaRPr>
          </a:p>
        </p:txBody>
      </p:sp>
      <p:sp>
        <p:nvSpPr>
          <p:cNvPr id="3" name="TextBox 2"/>
          <p:cNvSpPr txBox="1"/>
          <p:nvPr/>
        </p:nvSpPr>
        <p:spPr>
          <a:xfrm>
            <a:off x="304800" y="762000"/>
            <a:ext cx="8763000" cy="2092881"/>
          </a:xfrm>
          <a:prstGeom prst="rect">
            <a:avLst/>
          </a:prstGeom>
          <a:noFill/>
        </p:spPr>
        <p:txBody>
          <a:bodyPr wrap="square" rtlCol="0">
            <a:spAutoFit/>
          </a:bodyPr>
          <a:lstStyle/>
          <a:p>
            <a:pPr algn="just"/>
            <a:r>
              <a:rPr lang="en-US" sz="2600" b="1" dirty="0">
                <a:solidFill>
                  <a:srgbClr val="FF0000"/>
                </a:solidFill>
              </a:rPr>
              <a:t>		  		 </a:t>
            </a:r>
          </a:p>
          <a:p>
            <a:pPr algn="just"/>
            <a:r>
              <a:rPr lang="en-US" sz="2600" b="1" dirty="0">
                <a:solidFill>
                  <a:srgbClr val="00B050"/>
                </a:solidFill>
              </a:rPr>
              <a:t> </a:t>
            </a:r>
          </a:p>
          <a:p>
            <a:pPr algn="just"/>
            <a:r>
              <a:rPr lang="en-US" sz="2600" b="1" dirty="0">
                <a:solidFill>
                  <a:srgbClr val="00B050"/>
                </a:solidFill>
              </a:rPr>
              <a:t>	</a:t>
            </a:r>
            <a:endParaRPr lang="en-US" sz="2600" b="1" dirty="0">
              <a:solidFill>
                <a:srgbClr val="0070C0"/>
              </a:solidFill>
            </a:endParaRPr>
          </a:p>
          <a:p>
            <a:pPr algn="just"/>
            <a:r>
              <a:rPr lang="en-US" sz="2600" b="1" dirty="0"/>
              <a:t>  	  </a:t>
            </a:r>
            <a:endParaRPr lang="en-US" sz="2600" b="1" dirty="0">
              <a:solidFill>
                <a:srgbClr val="002060"/>
              </a:solidFill>
            </a:endParaRPr>
          </a:p>
          <a:p>
            <a:pPr algn="just"/>
            <a:endParaRPr lang="en-US" sz="2600" b="1" dirty="0"/>
          </a:p>
        </p:txBody>
      </p:sp>
      <p:pic>
        <p:nvPicPr>
          <p:cNvPr id="3074" name="Picture 2"/>
          <p:cNvPicPr>
            <a:picLocks noChangeAspect="1" noChangeArrowheads="1"/>
          </p:cNvPicPr>
          <p:nvPr/>
        </p:nvPicPr>
        <p:blipFill>
          <a:blip r:embed="rId2"/>
          <a:srcRect l="11250" t="26471" r="19375" b="21765"/>
          <a:stretch>
            <a:fillRect/>
          </a:stretch>
        </p:blipFill>
        <p:spPr bwMode="auto">
          <a:xfrm>
            <a:off x="228600" y="381000"/>
            <a:ext cx="8686800" cy="5791200"/>
          </a:xfrm>
          <a:prstGeom prst="rect">
            <a:avLst/>
          </a:prstGeom>
          <a:noFill/>
          <a:ln w="9525">
            <a:noFill/>
            <a:miter lim="800000"/>
            <a:headEnd/>
            <a:tailEnd/>
          </a:ln>
          <a:effectLst/>
        </p:spPr>
      </p:pic>
      <p:sp>
        <p:nvSpPr>
          <p:cNvPr id="6" name="Rectangle 5"/>
          <p:cNvSpPr/>
          <p:nvPr/>
        </p:nvSpPr>
        <p:spPr>
          <a:xfrm>
            <a:off x="6629400" y="1066800"/>
            <a:ext cx="9144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486400" y="685800"/>
            <a:ext cx="685800" cy="381000"/>
          </a:xfrm>
          <a:prstGeom prst="rect">
            <a:avLst/>
          </a:prstGeom>
          <a:noFill/>
        </p:spPr>
        <p:txBody>
          <a:bodyPr wrap="square" rtlCol="0">
            <a:spAutoFit/>
          </a:bodyPr>
          <a:lstStyle/>
          <a:p>
            <a:r>
              <a:rPr lang="en-US" dirty="0"/>
              <a:t>base</a:t>
            </a:r>
          </a:p>
        </p:txBody>
      </p:sp>
      <p:sp>
        <p:nvSpPr>
          <p:cNvPr id="9" name="TextBox 8"/>
          <p:cNvSpPr txBox="1"/>
          <p:nvPr/>
        </p:nvSpPr>
        <p:spPr>
          <a:xfrm>
            <a:off x="8001000" y="685800"/>
            <a:ext cx="685800" cy="381000"/>
          </a:xfrm>
          <a:prstGeom prst="rect">
            <a:avLst/>
          </a:prstGeom>
          <a:noFill/>
        </p:spPr>
        <p:txBody>
          <a:bodyPr wrap="square" rtlCol="0">
            <a:spAutoFit/>
          </a:bodyPr>
          <a:lstStyle/>
          <a:p>
            <a:r>
              <a:rPr lang="en-US" dirty="0"/>
              <a:t>bptr</a:t>
            </a:r>
          </a:p>
        </p:txBody>
      </p:sp>
      <p:cxnSp>
        <p:nvCxnSpPr>
          <p:cNvPr id="11" name="Straight Arrow Connector 10"/>
          <p:cNvCxnSpPr>
            <a:endCxn id="6" idx="1"/>
          </p:cNvCxnSpPr>
          <p:nvPr/>
        </p:nvCxnSpPr>
        <p:spPr>
          <a:xfrm>
            <a:off x="5943600" y="1066800"/>
            <a:ext cx="685800" cy="266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6" idx="3"/>
          </p:cNvCxnSpPr>
          <p:nvPr/>
        </p:nvCxnSpPr>
        <p:spPr>
          <a:xfrm rot="10800000" flipV="1">
            <a:off x="7543800" y="990600"/>
            <a:ext cx="533400" cy="342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705600" y="1154668"/>
            <a:ext cx="914400" cy="369332"/>
          </a:xfrm>
          <a:prstGeom prst="rect">
            <a:avLst/>
          </a:prstGeom>
          <a:noFill/>
        </p:spPr>
        <p:txBody>
          <a:bodyPr wrap="square" rtlCol="0">
            <a:spAutoFit/>
          </a:bodyPr>
          <a:lstStyle/>
          <a:p>
            <a:r>
              <a:rPr lang="en-US" dirty="0"/>
              <a:t>b=100</a:t>
            </a:r>
          </a:p>
        </p:txBody>
      </p:sp>
      <p:sp>
        <p:nvSpPr>
          <p:cNvPr id="16" name="Rectangle 15"/>
          <p:cNvSpPr/>
          <p:nvPr/>
        </p:nvSpPr>
        <p:spPr>
          <a:xfrm>
            <a:off x="6553200" y="2667000"/>
            <a:ext cx="9144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5029200" y="2286000"/>
            <a:ext cx="1066800" cy="369332"/>
          </a:xfrm>
          <a:prstGeom prst="rect">
            <a:avLst/>
          </a:prstGeom>
          <a:noFill/>
        </p:spPr>
        <p:txBody>
          <a:bodyPr wrap="square" rtlCol="0">
            <a:spAutoFit/>
          </a:bodyPr>
          <a:lstStyle/>
          <a:p>
            <a:r>
              <a:rPr lang="en-US" dirty="0"/>
              <a:t>derived</a:t>
            </a:r>
          </a:p>
        </p:txBody>
      </p:sp>
      <p:sp>
        <p:nvSpPr>
          <p:cNvPr id="18" name="TextBox 17"/>
          <p:cNvSpPr txBox="1"/>
          <p:nvPr/>
        </p:nvSpPr>
        <p:spPr>
          <a:xfrm>
            <a:off x="7924800" y="2667000"/>
            <a:ext cx="685800" cy="381000"/>
          </a:xfrm>
          <a:prstGeom prst="rect">
            <a:avLst/>
          </a:prstGeom>
          <a:noFill/>
        </p:spPr>
        <p:txBody>
          <a:bodyPr wrap="square" rtlCol="0">
            <a:spAutoFit/>
          </a:bodyPr>
          <a:lstStyle/>
          <a:p>
            <a:r>
              <a:rPr lang="en-US" dirty="0"/>
              <a:t>bptr </a:t>
            </a:r>
          </a:p>
        </p:txBody>
      </p:sp>
      <p:cxnSp>
        <p:nvCxnSpPr>
          <p:cNvPr id="19" name="Straight Arrow Connector 18"/>
          <p:cNvCxnSpPr>
            <a:endCxn id="16" idx="1"/>
          </p:cNvCxnSpPr>
          <p:nvPr/>
        </p:nvCxnSpPr>
        <p:spPr>
          <a:xfrm>
            <a:off x="5867400" y="2667000"/>
            <a:ext cx="6858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629400" y="2754868"/>
            <a:ext cx="914400" cy="369332"/>
          </a:xfrm>
          <a:prstGeom prst="rect">
            <a:avLst/>
          </a:prstGeom>
          <a:noFill/>
        </p:spPr>
        <p:txBody>
          <a:bodyPr wrap="square" rtlCol="0">
            <a:spAutoFit/>
          </a:bodyPr>
          <a:lstStyle/>
          <a:p>
            <a:r>
              <a:rPr lang="en-US" dirty="0"/>
              <a:t>b=200</a:t>
            </a:r>
          </a:p>
        </p:txBody>
      </p:sp>
      <p:sp>
        <p:nvSpPr>
          <p:cNvPr id="28" name="TextBox 27"/>
          <p:cNvSpPr txBox="1"/>
          <p:nvPr/>
        </p:nvSpPr>
        <p:spPr>
          <a:xfrm>
            <a:off x="6172200" y="4495800"/>
            <a:ext cx="2667000" cy="646331"/>
          </a:xfrm>
          <a:prstGeom prst="rect">
            <a:avLst/>
          </a:prstGeom>
          <a:noFill/>
        </p:spPr>
        <p:txBody>
          <a:bodyPr wrap="square" rtlCol="0">
            <a:spAutoFit/>
          </a:bodyPr>
          <a:lstStyle/>
          <a:p>
            <a:r>
              <a:rPr lang="en-US" b="1" dirty="0">
                <a:solidFill>
                  <a:srgbClr val="FF0000"/>
                </a:solidFill>
              </a:rPr>
              <a:t>bptr can not access d and show() of DC class </a:t>
            </a:r>
          </a:p>
        </p:txBody>
      </p:sp>
      <p:sp>
        <p:nvSpPr>
          <p:cNvPr id="31" name="Right Brace 30"/>
          <p:cNvSpPr/>
          <p:nvPr/>
        </p:nvSpPr>
        <p:spPr>
          <a:xfrm>
            <a:off x="8458200" y="2895600"/>
            <a:ext cx="304800" cy="22098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Arrow Connector 32"/>
          <p:cNvCxnSpPr/>
          <p:nvPr/>
        </p:nvCxnSpPr>
        <p:spPr>
          <a:xfrm rot="10800000" flipV="1">
            <a:off x="7543800" y="3048000"/>
            <a:ext cx="4572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76200"/>
            <a:ext cx="8534400" cy="658368"/>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a:solidFill>
                  <a:srgbClr val="C00000"/>
                </a:solidFill>
                <a:effectLst>
                  <a:outerShdw blurRad="50000" dist="30000" dir="5400000" algn="tl" rotWithShape="0">
                    <a:srgbClr val="000000">
                      <a:alpha val="30000"/>
                    </a:srgbClr>
                  </a:outerShdw>
                </a:effectLst>
                <a:latin typeface="+mj-lt"/>
                <a:ea typeface="+mj-ea"/>
                <a:cs typeface="+mj-cs"/>
              </a:rPr>
              <a:t>Base class pointer to derived class object</a:t>
            </a:r>
            <a:endParaRPr kumimoji="0" lang="en-US" sz="2800" b="1" i="0" u="none" strike="noStrike" kern="1200" cap="none" spc="0" normalizeH="0" baseline="0" noProof="0" dirty="0">
              <a:ln>
                <a:noFill/>
              </a:ln>
              <a:solidFill>
                <a:srgbClr val="C00000"/>
              </a:solidFill>
              <a:effectLst>
                <a:outerShdw blurRad="50000" dist="30000" dir="5400000" algn="tl" rotWithShape="0">
                  <a:srgbClr val="000000">
                    <a:alpha val="30000"/>
                  </a:srgbClr>
                </a:outerShdw>
              </a:effectLst>
              <a:uLnTx/>
              <a:uFillTx/>
              <a:latin typeface="+mj-lt"/>
              <a:ea typeface="+mj-ea"/>
              <a:cs typeface="+mj-cs"/>
            </a:endParaRPr>
          </a:p>
        </p:txBody>
      </p:sp>
      <p:sp>
        <p:nvSpPr>
          <p:cNvPr id="3" name="TextBox 2"/>
          <p:cNvSpPr txBox="1"/>
          <p:nvPr/>
        </p:nvSpPr>
        <p:spPr>
          <a:xfrm>
            <a:off x="304800" y="762000"/>
            <a:ext cx="8763000" cy="2092881"/>
          </a:xfrm>
          <a:prstGeom prst="rect">
            <a:avLst/>
          </a:prstGeom>
          <a:noFill/>
        </p:spPr>
        <p:txBody>
          <a:bodyPr wrap="square" rtlCol="0">
            <a:spAutoFit/>
          </a:bodyPr>
          <a:lstStyle/>
          <a:p>
            <a:pPr algn="just"/>
            <a:r>
              <a:rPr lang="en-US" sz="2600" b="1" dirty="0">
                <a:solidFill>
                  <a:srgbClr val="FF0000"/>
                </a:solidFill>
              </a:rPr>
              <a:t>		  		 </a:t>
            </a:r>
          </a:p>
          <a:p>
            <a:pPr algn="just"/>
            <a:r>
              <a:rPr lang="en-US" sz="2600" b="1" dirty="0">
                <a:solidFill>
                  <a:srgbClr val="00B050"/>
                </a:solidFill>
              </a:rPr>
              <a:t> </a:t>
            </a:r>
          </a:p>
          <a:p>
            <a:pPr algn="just"/>
            <a:r>
              <a:rPr lang="en-US" sz="2600" b="1" dirty="0">
                <a:solidFill>
                  <a:srgbClr val="00B050"/>
                </a:solidFill>
              </a:rPr>
              <a:t>	</a:t>
            </a:r>
            <a:endParaRPr lang="en-US" sz="2600" b="1" dirty="0">
              <a:solidFill>
                <a:srgbClr val="0070C0"/>
              </a:solidFill>
            </a:endParaRPr>
          </a:p>
          <a:p>
            <a:pPr algn="just"/>
            <a:r>
              <a:rPr lang="en-US" sz="2600" b="1" dirty="0"/>
              <a:t>  	  </a:t>
            </a:r>
            <a:endParaRPr lang="en-US" sz="2600" b="1" dirty="0">
              <a:solidFill>
                <a:srgbClr val="002060"/>
              </a:solidFill>
            </a:endParaRPr>
          </a:p>
          <a:p>
            <a:pPr algn="just"/>
            <a:endParaRPr lang="en-US" sz="2600" b="1" dirty="0"/>
          </a:p>
        </p:txBody>
      </p:sp>
      <p:pic>
        <p:nvPicPr>
          <p:cNvPr id="4098" name="Picture 2"/>
          <p:cNvPicPr>
            <a:picLocks noChangeAspect="1" noChangeArrowheads="1"/>
          </p:cNvPicPr>
          <p:nvPr/>
        </p:nvPicPr>
        <p:blipFill>
          <a:blip r:embed="rId2"/>
          <a:srcRect l="11875" t="44118" r="10000" b="18235"/>
          <a:stretch>
            <a:fillRect/>
          </a:stretch>
        </p:blipFill>
        <p:spPr bwMode="auto">
          <a:xfrm>
            <a:off x="76200" y="533400"/>
            <a:ext cx="8991600" cy="4114800"/>
          </a:xfrm>
          <a:prstGeom prst="rect">
            <a:avLst/>
          </a:prstGeom>
          <a:noFill/>
          <a:ln w="9525">
            <a:noFill/>
            <a:miter lim="800000"/>
            <a:headEnd/>
            <a:tailEnd/>
          </a:ln>
          <a:effectLst/>
        </p:spPr>
      </p:pic>
      <p:sp>
        <p:nvSpPr>
          <p:cNvPr id="6" name="Rectangle 5"/>
          <p:cNvSpPr/>
          <p:nvPr/>
        </p:nvSpPr>
        <p:spPr>
          <a:xfrm>
            <a:off x="6553200" y="533400"/>
            <a:ext cx="9144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953000" y="392668"/>
            <a:ext cx="1066800" cy="369332"/>
          </a:xfrm>
          <a:prstGeom prst="rect">
            <a:avLst/>
          </a:prstGeom>
          <a:noFill/>
        </p:spPr>
        <p:txBody>
          <a:bodyPr wrap="square" rtlCol="0">
            <a:spAutoFit/>
          </a:bodyPr>
          <a:lstStyle/>
          <a:p>
            <a:r>
              <a:rPr lang="en-US" dirty="0"/>
              <a:t>derived</a:t>
            </a:r>
          </a:p>
        </p:txBody>
      </p:sp>
      <p:sp>
        <p:nvSpPr>
          <p:cNvPr id="8" name="TextBox 7"/>
          <p:cNvSpPr txBox="1"/>
          <p:nvPr/>
        </p:nvSpPr>
        <p:spPr>
          <a:xfrm>
            <a:off x="8001000" y="381000"/>
            <a:ext cx="685800" cy="381000"/>
          </a:xfrm>
          <a:prstGeom prst="rect">
            <a:avLst/>
          </a:prstGeom>
          <a:noFill/>
        </p:spPr>
        <p:txBody>
          <a:bodyPr wrap="square" rtlCol="0">
            <a:spAutoFit/>
          </a:bodyPr>
          <a:lstStyle/>
          <a:p>
            <a:r>
              <a:rPr lang="en-US" dirty="0"/>
              <a:t>dptr </a:t>
            </a:r>
          </a:p>
        </p:txBody>
      </p:sp>
      <p:sp>
        <p:nvSpPr>
          <p:cNvPr id="10" name="TextBox 9"/>
          <p:cNvSpPr txBox="1"/>
          <p:nvPr/>
        </p:nvSpPr>
        <p:spPr>
          <a:xfrm>
            <a:off x="6629400" y="621268"/>
            <a:ext cx="914400" cy="646331"/>
          </a:xfrm>
          <a:prstGeom prst="rect">
            <a:avLst/>
          </a:prstGeom>
          <a:noFill/>
        </p:spPr>
        <p:txBody>
          <a:bodyPr wrap="square" rtlCol="0">
            <a:spAutoFit/>
          </a:bodyPr>
          <a:lstStyle/>
          <a:p>
            <a:r>
              <a:rPr lang="en-US" dirty="0">
                <a:solidFill>
                  <a:srgbClr val="FF0066"/>
                </a:solidFill>
              </a:rPr>
              <a:t>b=200</a:t>
            </a:r>
          </a:p>
          <a:p>
            <a:r>
              <a:rPr lang="en-US" dirty="0">
                <a:solidFill>
                  <a:srgbClr val="00B050"/>
                </a:solidFill>
              </a:rPr>
              <a:t>d=300</a:t>
            </a:r>
          </a:p>
        </p:txBody>
      </p:sp>
      <p:cxnSp>
        <p:nvCxnSpPr>
          <p:cNvPr id="12" name="Straight Arrow Connector 11"/>
          <p:cNvCxnSpPr/>
          <p:nvPr/>
        </p:nvCxnSpPr>
        <p:spPr>
          <a:xfrm>
            <a:off x="5638800" y="762000"/>
            <a:ext cx="9144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rot="10800000" flipV="1">
            <a:off x="7467600" y="533400"/>
            <a:ext cx="457200" cy="1824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086600" y="1792069"/>
            <a:ext cx="2057400" cy="646331"/>
          </a:xfrm>
          <a:prstGeom prst="rect">
            <a:avLst/>
          </a:prstGeom>
          <a:noFill/>
        </p:spPr>
        <p:txBody>
          <a:bodyPr wrap="square" rtlCol="0">
            <a:spAutoFit/>
          </a:bodyPr>
          <a:lstStyle/>
          <a:p>
            <a:r>
              <a:rPr lang="en-US" b="1" dirty="0">
                <a:solidFill>
                  <a:srgbClr val="FF0066"/>
                </a:solidFill>
              </a:rPr>
              <a:t>b was set by bptr earlier</a:t>
            </a:r>
          </a:p>
        </p:txBody>
      </p:sp>
      <p:cxnSp>
        <p:nvCxnSpPr>
          <p:cNvPr id="24" name="Straight Arrow Connector 23"/>
          <p:cNvCxnSpPr/>
          <p:nvPr/>
        </p:nvCxnSpPr>
        <p:spPr>
          <a:xfrm rot="16200000" flipV="1">
            <a:off x="7239000" y="838200"/>
            <a:ext cx="990600" cy="838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934200" y="3392269"/>
            <a:ext cx="2057400" cy="923330"/>
          </a:xfrm>
          <a:prstGeom prst="rect">
            <a:avLst/>
          </a:prstGeom>
          <a:noFill/>
        </p:spPr>
        <p:txBody>
          <a:bodyPr wrap="square" rtlCol="0">
            <a:spAutoFit/>
          </a:bodyPr>
          <a:lstStyle/>
          <a:p>
            <a:r>
              <a:rPr lang="en-US" b="1" dirty="0" err="1">
                <a:solidFill>
                  <a:srgbClr val="00B050"/>
                </a:solidFill>
              </a:rPr>
              <a:t>bptr</a:t>
            </a:r>
            <a:r>
              <a:rPr lang="en-US" b="1" dirty="0">
                <a:solidFill>
                  <a:srgbClr val="00B050"/>
                </a:solidFill>
              </a:rPr>
              <a:t> can access all the members of DC class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76200"/>
            <a:ext cx="8534400" cy="658368"/>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a:solidFill>
                  <a:srgbClr val="C00000"/>
                </a:solidFill>
                <a:effectLst>
                  <a:outerShdw blurRad="50000" dist="30000" dir="5400000" algn="tl" rotWithShape="0">
                    <a:srgbClr val="000000">
                      <a:alpha val="30000"/>
                    </a:srgbClr>
                  </a:outerShdw>
                </a:effectLst>
                <a:latin typeface="+mj-lt"/>
                <a:ea typeface="+mj-ea"/>
                <a:cs typeface="+mj-cs"/>
              </a:rPr>
              <a:t>Base class pointer to derived class object</a:t>
            </a:r>
            <a:endParaRPr kumimoji="0" lang="en-US" sz="2800" b="1" i="0" u="none" strike="noStrike" kern="1200" cap="none" spc="0" normalizeH="0" baseline="0" noProof="0" dirty="0">
              <a:ln>
                <a:noFill/>
              </a:ln>
              <a:solidFill>
                <a:srgbClr val="C00000"/>
              </a:solidFill>
              <a:effectLst>
                <a:outerShdw blurRad="50000" dist="30000" dir="5400000" algn="tl" rotWithShape="0">
                  <a:srgbClr val="000000">
                    <a:alpha val="30000"/>
                  </a:srgbClr>
                </a:outerShdw>
              </a:effectLst>
              <a:uLnTx/>
              <a:uFillTx/>
              <a:latin typeface="+mj-lt"/>
              <a:ea typeface="+mj-ea"/>
              <a:cs typeface="+mj-cs"/>
            </a:endParaRPr>
          </a:p>
        </p:txBody>
      </p:sp>
      <p:sp>
        <p:nvSpPr>
          <p:cNvPr id="3" name="TextBox 2"/>
          <p:cNvSpPr txBox="1"/>
          <p:nvPr/>
        </p:nvSpPr>
        <p:spPr>
          <a:xfrm>
            <a:off x="304800" y="762000"/>
            <a:ext cx="8763000" cy="2092881"/>
          </a:xfrm>
          <a:prstGeom prst="rect">
            <a:avLst/>
          </a:prstGeom>
          <a:noFill/>
        </p:spPr>
        <p:txBody>
          <a:bodyPr wrap="square" rtlCol="0">
            <a:spAutoFit/>
          </a:bodyPr>
          <a:lstStyle/>
          <a:p>
            <a:pPr algn="just"/>
            <a:r>
              <a:rPr lang="en-US" sz="2600" b="1" dirty="0">
                <a:solidFill>
                  <a:srgbClr val="FF0000"/>
                </a:solidFill>
              </a:rPr>
              <a:t>		  		 </a:t>
            </a:r>
          </a:p>
          <a:p>
            <a:pPr algn="just"/>
            <a:r>
              <a:rPr lang="en-US" sz="2600" b="1" dirty="0">
                <a:solidFill>
                  <a:srgbClr val="00B050"/>
                </a:solidFill>
              </a:rPr>
              <a:t> </a:t>
            </a:r>
          </a:p>
          <a:p>
            <a:pPr algn="just"/>
            <a:r>
              <a:rPr lang="en-US" sz="2600" b="1" dirty="0">
                <a:solidFill>
                  <a:srgbClr val="00B050"/>
                </a:solidFill>
              </a:rPr>
              <a:t>	</a:t>
            </a:r>
            <a:endParaRPr lang="en-US" sz="2600" b="1" dirty="0">
              <a:solidFill>
                <a:srgbClr val="0070C0"/>
              </a:solidFill>
            </a:endParaRPr>
          </a:p>
          <a:p>
            <a:pPr algn="just"/>
            <a:r>
              <a:rPr lang="en-US" sz="2600" b="1" dirty="0"/>
              <a:t>  	  </a:t>
            </a:r>
            <a:endParaRPr lang="en-US" sz="2600" b="1" dirty="0">
              <a:solidFill>
                <a:srgbClr val="002060"/>
              </a:solidFill>
            </a:endParaRPr>
          </a:p>
          <a:p>
            <a:pPr algn="just"/>
            <a:endParaRPr lang="en-US" sz="2600" b="1" dirty="0"/>
          </a:p>
        </p:txBody>
      </p:sp>
      <p:pic>
        <p:nvPicPr>
          <p:cNvPr id="5122" name="Picture 2"/>
          <p:cNvPicPr>
            <a:picLocks noChangeAspect="1" noChangeArrowheads="1"/>
          </p:cNvPicPr>
          <p:nvPr/>
        </p:nvPicPr>
        <p:blipFill>
          <a:blip r:embed="rId2"/>
          <a:srcRect r="27372" b="52391"/>
          <a:stretch>
            <a:fillRect/>
          </a:stretch>
        </p:blipFill>
        <p:spPr bwMode="auto">
          <a:xfrm>
            <a:off x="152400" y="533400"/>
            <a:ext cx="8763000" cy="4876800"/>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ctrTitle"/>
          </p:nvPr>
        </p:nvSpPr>
        <p:spPr>
          <a:xfrm>
            <a:off x="685800" y="2286000"/>
            <a:ext cx="7772400" cy="685823"/>
          </a:xfrm>
          <a:prstGeom prst="rect">
            <a:avLst/>
          </a:prstGeom>
        </p:spPr>
        <p:txBody>
          <a:bodyPr lIns="91425" tIns="91425" rIns="91425" bIns="91425" anchor="b" anchorCtr="0">
            <a:noAutofit/>
          </a:bodyPr>
          <a:lstStyle/>
          <a:p>
            <a:pPr lvl="0" rtl="0">
              <a:spcBef>
                <a:spcPts val="0"/>
              </a:spcBef>
              <a:buNone/>
            </a:pPr>
            <a:r>
              <a:rPr lang="en-US" sz="4400" b="1" dirty="0">
                <a:solidFill>
                  <a:schemeClr val="bg1"/>
                </a:solidFill>
              </a:rPr>
              <a:t/>
            </a:r>
            <a:br>
              <a:rPr lang="en-US" sz="4400" b="1" dirty="0">
                <a:solidFill>
                  <a:schemeClr val="bg1"/>
                </a:solidFill>
              </a:rPr>
            </a:br>
            <a:r>
              <a:rPr lang="en-US" sz="2800" b="1" dirty="0">
                <a:solidFill>
                  <a:schemeClr val="bg1"/>
                </a:solidFill>
              </a:rPr>
              <a:t>Runtime Poly. = </a:t>
            </a:r>
            <a:r>
              <a:rPr lang="en-US" sz="2800" b="1" dirty="0" err="1">
                <a:solidFill>
                  <a:schemeClr val="bg1"/>
                </a:solidFill>
              </a:rPr>
              <a:t>Inhritance+pointer+virtual</a:t>
            </a:r>
            <a:r>
              <a:rPr lang="en-US" sz="2800" b="1" dirty="0">
                <a:solidFill>
                  <a:schemeClr val="bg1"/>
                </a:solidFill>
              </a:rPr>
              <a:t> function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76200"/>
            <a:ext cx="8534400" cy="658368"/>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a:solidFill>
                  <a:srgbClr val="C00000"/>
                </a:solidFill>
                <a:effectLst>
                  <a:outerShdw blurRad="50000" dist="30000" dir="5400000" algn="tl" rotWithShape="0">
                    <a:srgbClr val="000000">
                      <a:alpha val="30000"/>
                    </a:srgbClr>
                  </a:outerShdw>
                </a:effectLst>
                <a:latin typeface="+mj-lt"/>
                <a:ea typeface="+mj-ea"/>
                <a:cs typeface="+mj-cs"/>
              </a:rPr>
              <a:t>Need of Virtual Function</a:t>
            </a:r>
            <a:endParaRPr kumimoji="0" lang="en-US" sz="2800" b="1" i="0" u="none" strike="noStrike" kern="1200" cap="none" spc="0" normalizeH="0" baseline="0" noProof="0" dirty="0">
              <a:ln>
                <a:noFill/>
              </a:ln>
              <a:solidFill>
                <a:srgbClr val="C00000"/>
              </a:solidFill>
              <a:effectLst>
                <a:outerShdw blurRad="50000" dist="30000" dir="5400000" algn="tl" rotWithShape="0">
                  <a:srgbClr val="000000">
                    <a:alpha val="30000"/>
                  </a:srgbClr>
                </a:outerShdw>
              </a:effectLst>
              <a:uLnTx/>
              <a:uFillTx/>
              <a:latin typeface="+mj-lt"/>
              <a:ea typeface="+mj-ea"/>
              <a:cs typeface="+mj-cs"/>
            </a:endParaRPr>
          </a:p>
        </p:txBody>
      </p:sp>
      <p:sp>
        <p:nvSpPr>
          <p:cNvPr id="3" name="TextBox 2"/>
          <p:cNvSpPr txBox="1"/>
          <p:nvPr/>
        </p:nvSpPr>
        <p:spPr>
          <a:xfrm>
            <a:off x="304800" y="762000"/>
            <a:ext cx="8763000" cy="2092881"/>
          </a:xfrm>
          <a:prstGeom prst="rect">
            <a:avLst/>
          </a:prstGeom>
          <a:noFill/>
        </p:spPr>
        <p:txBody>
          <a:bodyPr wrap="square" rtlCol="0">
            <a:spAutoFit/>
          </a:bodyPr>
          <a:lstStyle/>
          <a:p>
            <a:pPr algn="just"/>
            <a:r>
              <a:rPr lang="en-US" sz="2600" b="1" dirty="0">
                <a:solidFill>
                  <a:srgbClr val="FF0000"/>
                </a:solidFill>
              </a:rPr>
              <a:t>		  		 </a:t>
            </a:r>
          </a:p>
          <a:p>
            <a:pPr algn="just"/>
            <a:r>
              <a:rPr lang="en-US" sz="2600" b="1" dirty="0">
                <a:solidFill>
                  <a:srgbClr val="00B050"/>
                </a:solidFill>
              </a:rPr>
              <a:t> </a:t>
            </a:r>
          </a:p>
          <a:p>
            <a:pPr algn="just"/>
            <a:r>
              <a:rPr lang="en-US" sz="2600" b="1" dirty="0">
                <a:solidFill>
                  <a:srgbClr val="00B050"/>
                </a:solidFill>
              </a:rPr>
              <a:t>	</a:t>
            </a:r>
            <a:endParaRPr lang="en-US" sz="2600" b="1" dirty="0">
              <a:solidFill>
                <a:srgbClr val="0070C0"/>
              </a:solidFill>
            </a:endParaRPr>
          </a:p>
          <a:p>
            <a:pPr algn="just"/>
            <a:r>
              <a:rPr lang="en-US" sz="2600" b="1" dirty="0"/>
              <a:t>  	  </a:t>
            </a:r>
            <a:endParaRPr lang="en-US" sz="2600" b="1" dirty="0">
              <a:solidFill>
                <a:srgbClr val="002060"/>
              </a:solidFill>
            </a:endParaRPr>
          </a:p>
          <a:p>
            <a:pPr algn="just"/>
            <a:endParaRPr lang="en-US" sz="2600" b="1" dirty="0"/>
          </a:p>
        </p:txBody>
      </p:sp>
      <p:sp>
        <p:nvSpPr>
          <p:cNvPr id="14" name="TextBox 13"/>
          <p:cNvSpPr txBox="1"/>
          <p:nvPr/>
        </p:nvSpPr>
        <p:spPr>
          <a:xfrm>
            <a:off x="152400" y="533400"/>
            <a:ext cx="8534400" cy="4154984"/>
          </a:xfrm>
          <a:prstGeom prst="rect">
            <a:avLst/>
          </a:prstGeom>
          <a:noFill/>
        </p:spPr>
        <p:txBody>
          <a:bodyPr wrap="square" rtlCol="0">
            <a:spAutoFit/>
          </a:bodyPr>
          <a:lstStyle/>
          <a:p>
            <a:pPr algn="just">
              <a:buFont typeface="Wingdings" pitchFamily="2" charset="2"/>
              <a:buChar char="ü"/>
            </a:pPr>
            <a:r>
              <a:rPr lang="en-US" sz="2400" b="1" dirty="0">
                <a:solidFill>
                  <a:srgbClr val="002060"/>
                </a:solidFill>
              </a:rPr>
              <a:t> </a:t>
            </a:r>
            <a:r>
              <a:rPr lang="en-US" sz="2400" b="1" dirty="0">
                <a:solidFill>
                  <a:srgbClr val="FF33CC"/>
                </a:solidFill>
              </a:rPr>
              <a:t>As we have seen that a base class pointer can point to the derived class object but it can access only those public members which are inherited by the base class. </a:t>
            </a:r>
          </a:p>
          <a:p>
            <a:pPr algn="just"/>
            <a:endParaRPr lang="en-US" sz="2400" b="1" dirty="0">
              <a:solidFill>
                <a:srgbClr val="002060"/>
              </a:solidFill>
            </a:endParaRPr>
          </a:p>
          <a:p>
            <a:pPr algn="just">
              <a:buFont typeface="Wingdings" pitchFamily="2" charset="2"/>
              <a:buChar char="ü"/>
            </a:pPr>
            <a:r>
              <a:rPr lang="en-US" sz="2400" b="1" dirty="0">
                <a:solidFill>
                  <a:srgbClr val="002060"/>
                </a:solidFill>
              </a:rPr>
              <a:t> A Runtime Polymorphism concept says </a:t>
            </a:r>
            <a:r>
              <a:rPr lang="en-US" sz="2400" b="1" dirty="0">
                <a:solidFill>
                  <a:srgbClr val="00B050"/>
                </a:solidFill>
              </a:rPr>
              <a:t>“A base class pointer can point to the objects of its’ derived class and should access the members of the derived class to whom it points.”</a:t>
            </a:r>
          </a:p>
          <a:p>
            <a:pPr algn="just"/>
            <a:endParaRPr lang="en-US" sz="2400" b="1" dirty="0">
              <a:solidFill>
                <a:srgbClr val="002060"/>
              </a:solidFill>
            </a:endParaRPr>
          </a:p>
          <a:p>
            <a:pPr algn="just">
              <a:buFont typeface="Wingdings" pitchFamily="2" charset="2"/>
              <a:buChar char="ü"/>
            </a:pPr>
            <a:r>
              <a:rPr lang="en-US" sz="2400" b="1" dirty="0">
                <a:solidFill>
                  <a:srgbClr val="002060"/>
                </a:solidFill>
              </a:rPr>
              <a:t> To facilitate this , </a:t>
            </a:r>
            <a:r>
              <a:rPr lang="en-US" sz="2400" b="1" dirty="0">
                <a:solidFill>
                  <a:srgbClr val="7030A0"/>
                </a:solidFill>
              </a:rPr>
              <a:t>C++ provides the concept of </a:t>
            </a:r>
            <a:r>
              <a:rPr lang="en-US" sz="2400" b="1" u="sng" dirty="0">
                <a:solidFill>
                  <a:srgbClr val="9E411C"/>
                </a:solidFill>
              </a:rPr>
              <a:t>“Virtual Function.</a:t>
            </a:r>
            <a:r>
              <a:rPr lang="en-US" sz="2400" b="1" dirty="0">
                <a:solidFill>
                  <a:srgbClr val="7030A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anim calcmode="lin" valueType="num">
                                      <p:cBhvr additive="base">
                                        <p:cTn id="13" dur="500" fill="hold"/>
                                        <p:tgtEl>
                                          <p:spTgt spid="14">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anim calcmode="lin" valueType="num">
                                      <p:cBhvr additive="base">
                                        <p:cTn id="19" dur="500" fill="hold"/>
                                        <p:tgtEl>
                                          <p:spTgt spid="1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
                                            <p:txEl>
                                              <p:pRg st="4" end="4"/>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76200"/>
            <a:ext cx="8534400" cy="658368"/>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a:solidFill>
                  <a:srgbClr val="C00000"/>
                </a:solidFill>
                <a:effectLst>
                  <a:outerShdw blurRad="50000" dist="30000" dir="5400000" algn="tl" rotWithShape="0">
                    <a:srgbClr val="000000">
                      <a:alpha val="30000"/>
                    </a:srgbClr>
                  </a:outerShdw>
                </a:effectLst>
                <a:latin typeface="+mj-lt"/>
                <a:ea typeface="+mj-ea"/>
                <a:cs typeface="+mj-cs"/>
              </a:rPr>
              <a:t>Need of Virtual Function</a:t>
            </a:r>
            <a:endParaRPr kumimoji="0" lang="en-US" sz="2800" b="1" i="0" u="none" strike="noStrike" kern="1200" cap="none" spc="0" normalizeH="0" baseline="0" noProof="0" dirty="0">
              <a:ln>
                <a:noFill/>
              </a:ln>
              <a:solidFill>
                <a:srgbClr val="C00000"/>
              </a:solidFill>
              <a:effectLst>
                <a:outerShdw blurRad="50000" dist="30000" dir="5400000" algn="tl" rotWithShape="0">
                  <a:srgbClr val="000000">
                    <a:alpha val="30000"/>
                  </a:srgbClr>
                </a:outerShdw>
              </a:effectLst>
              <a:uLnTx/>
              <a:uFillTx/>
              <a:latin typeface="+mj-lt"/>
              <a:ea typeface="+mj-ea"/>
              <a:cs typeface="+mj-cs"/>
            </a:endParaRPr>
          </a:p>
        </p:txBody>
      </p:sp>
      <p:sp>
        <p:nvSpPr>
          <p:cNvPr id="3" name="TextBox 2"/>
          <p:cNvSpPr txBox="1"/>
          <p:nvPr/>
        </p:nvSpPr>
        <p:spPr>
          <a:xfrm>
            <a:off x="304800" y="762000"/>
            <a:ext cx="8763000" cy="2092881"/>
          </a:xfrm>
          <a:prstGeom prst="rect">
            <a:avLst/>
          </a:prstGeom>
          <a:noFill/>
        </p:spPr>
        <p:txBody>
          <a:bodyPr wrap="square" rtlCol="0">
            <a:spAutoFit/>
          </a:bodyPr>
          <a:lstStyle/>
          <a:p>
            <a:pPr algn="just"/>
            <a:r>
              <a:rPr lang="en-US" sz="2600" b="1" dirty="0">
                <a:solidFill>
                  <a:srgbClr val="FF0000"/>
                </a:solidFill>
              </a:rPr>
              <a:t>		  		 </a:t>
            </a:r>
          </a:p>
          <a:p>
            <a:pPr algn="just"/>
            <a:r>
              <a:rPr lang="en-US" sz="2600" b="1" dirty="0">
                <a:solidFill>
                  <a:srgbClr val="00B050"/>
                </a:solidFill>
              </a:rPr>
              <a:t> </a:t>
            </a:r>
          </a:p>
          <a:p>
            <a:pPr algn="just"/>
            <a:r>
              <a:rPr lang="en-US" sz="2600" b="1" dirty="0">
                <a:solidFill>
                  <a:srgbClr val="00B050"/>
                </a:solidFill>
              </a:rPr>
              <a:t>	</a:t>
            </a:r>
            <a:endParaRPr lang="en-US" sz="2600" b="1" dirty="0">
              <a:solidFill>
                <a:srgbClr val="0070C0"/>
              </a:solidFill>
            </a:endParaRPr>
          </a:p>
          <a:p>
            <a:pPr algn="just"/>
            <a:r>
              <a:rPr lang="en-US" sz="2600" b="1" dirty="0"/>
              <a:t>  	  </a:t>
            </a:r>
            <a:endParaRPr lang="en-US" sz="2600" b="1" dirty="0">
              <a:solidFill>
                <a:srgbClr val="002060"/>
              </a:solidFill>
            </a:endParaRPr>
          </a:p>
          <a:p>
            <a:pPr algn="just"/>
            <a:endParaRPr lang="en-US" sz="2600" b="1" dirty="0"/>
          </a:p>
        </p:txBody>
      </p:sp>
      <p:sp>
        <p:nvSpPr>
          <p:cNvPr id="14" name="TextBox 13"/>
          <p:cNvSpPr txBox="1"/>
          <p:nvPr/>
        </p:nvSpPr>
        <p:spPr>
          <a:xfrm>
            <a:off x="152400" y="533400"/>
            <a:ext cx="8839200" cy="3416320"/>
          </a:xfrm>
          <a:prstGeom prst="rect">
            <a:avLst/>
          </a:prstGeom>
          <a:noFill/>
        </p:spPr>
        <p:txBody>
          <a:bodyPr wrap="square" rtlCol="0">
            <a:spAutoFit/>
          </a:bodyPr>
          <a:lstStyle/>
          <a:p>
            <a:pPr algn="just">
              <a:buFont typeface="Wingdings" pitchFamily="2" charset="2"/>
              <a:buChar char="ü"/>
            </a:pPr>
            <a:r>
              <a:rPr lang="en-US" sz="2400" b="1" dirty="0">
                <a:solidFill>
                  <a:srgbClr val="002060"/>
                </a:solidFill>
              </a:rPr>
              <a:t> </a:t>
            </a:r>
            <a:r>
              <a:rPr lang="en-US" sz="2400" b="1" dirty="0">
                <a:solidFill>
                  <a:srgbClr val="00B050"/>
                </a:solidFill>
              </a:rPr>
              <a:t>When we use same function signature (prototype/syntax) in both base and derived classes, the function in the base class is declared as virtual by using </a:t>
            </a:r>
            <a:r>
              <a:rPr lang="en-US" sz="2400" b="1" dirty="0">
                <a:solidFill>
                  <a:srgbClr val="7030A0"/>
                </a:solidFill>
              </a:rPr>
              <a:t>virtual</a:t>
            </a:r>
            <a:r>
              <a:rPr lang="en-US" sz="2400" b="1" dirty="0">
                <a:solidFill>
                  <a:srgbClr val="00B050"/>
                </a:solidFill>
              </a:rPr>
              <a:t> keyword before its declaration.</a:t>
            </a:r>
          </a:p>
          <a:p>
            <a:pPr algn="just"/>
            <a:endParaRPr lang="en-US" sz="2400" b="1" dirty="0">
              <a:solidFill>
                <a:srgbClr val="00B050"/>
              </a:solidFill>
            </a:endParaRPr>
          </a:p>
          <a:p>
            <a:pPr algn="just">
              <a:buFont typeface="Wingdings" pitchFamily="2" charset="2"/>
              <a:buChar char="ü"/>
            </a:pPr>
            <a:r>
              <a:rPr lang="en-US" sz="2400" b="1" dirty="0">
                <a:solidFill>
                  <a:srgbClr val="00B050"/>
                </a:solidFill>
              </a:rPr>
              <a:t> </a:t>
            </a:r>
            <a:r>
              <a:rPr lang="en-US" sz="2400" b="1" dirty="0">
                <a:solidFill>
                  <a:srgbClr val="FF0066"/>
                </a:solidFill>
              </a:rPr>
              <a:t>While calling a function declared as virtual, </a:t>
            </a:r>
            <a:r>
              <a:rPr lang="en-US" sz="2400" b="1" dirty="0">
                <a:solidFill>
                  <a:srgbClr val="0070C0"/>
                </a:solidFill>
              </a:rPr>
              <a:t>C++ determines the version of the function depending on which derived class object is being pointed by the base class pointer rather than the type of the pointer.</a:t>
            </a:r>
            <a:endParaRPr lang="en-US" sz="2400" b="1" dirty="0">
              <a:solidFill>
                <a:srgbClr val="FF0066"/>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barn(outVertical)">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wipe(down)">
                                      <p:cBhvr>
                                        <p:cTn id="12" dur="290">
                                          <p:stCondLst>
                                            <p:cond delay="0"/>
                                          </p:stCondLst>
                                        </p:cTn>
                                        <p:tgtEl>
                                          <p:spTgt spid="14">
                                            <p:txEl>
                                              <p:pRg st="2" end="2"/>
                                            </p:txEl>
                                          </p:spTgt>
                                        </p:tgtEl>
                                      </p:cBhvr>
                                    </p:animEffect>
                                    <p:anim calcmode="lin" valueType="num">
                                      <p:cBhvr>
                                        <p:cTn id="13" dur="911" tmFilter="0,0; 0.14,0.36; 0.43,0.73; 0.71,0.91; 1.0,1.0">
                                          <p:stCondLst>
                                            <p:cond delay="0"/>
                                          </p:stCondLst>
                                        </p:cTn>
                                        <p:tgtEl>
                                          <p:spTgt spid="14">
                                            <p:txEl>
                                              <p:pRg st="2" end="2"/>
                                            </p:txEl>
                                          </p:spTgt>
                                        </p:tgtEl>
                                        <p:attrNameLst>
                                          <p:attrName>ppt_x</p:attrName>
                                        </p:attrNameLst>
                                      </p:cBhvr>
                                      <p:tavLst>
                                        <p:tav tm="0">
                                          <p:val>
                                            <p:strVal val="#ppt_x-0.25"/>
                                          </p:val>
                                        </p:tav>
                                        <p:tav tm="100000">
                                          <p:val>
                                            <p:strVal val="#ppt_x"/>
                                          </p:val>
                                        </p:tav>
                                      </p:tavLst>
                                    </p:anim>
                                    <p:anim calcmode="lin" valueType="num">
                                      <p:cBhvr>
                                        <p:cTn id="14" dur="332" tmFilter="0.0,0.0; 0.25,0.07; 0.50,0.2; 0.75,0.467; 1.0,1.0">
                                          <p:stCondLst>
                                            <p:cond delay="0"/>
                                          </p:stCondLst>
                                        </p:cTn>
                                        <p:tgtEl>
                                          <p:spTgt spid="14">
                                            <p:txEl>
                                              <p:pRg st="2" end="2"/>
                                            </p:txEl>
                                          </p:spTgt>
                                        </p:tgtEl>
                                        <p:attrNameLst>
                                          <p:attrName>ppt_y</p:attrName>
                                        </p:attrNameLst>
                                      </p:cBhvr>
                                      <p:tavLst>
                                        <p:tav tm="0" fmla="#ppt_y-sin(pi*$)/3">
                                          <p:val>
                                            <p:fltVal val="0.5"/>
                                          </p:val>
                                        </p:tav>
                                        <p:tav tm="100000">
                                          <p:val>
                                            <p:fltVal val="1"/>
                                          </p:val>
                                        </p:tav>
                                      </p:tavLst>
                                    </p:anim>
                                    <p:anim calcmode="lin" valueType="num">
                                      <p:cBhvr>
                                        <p:cTn id="15" dur="332" tmFilter="0, 0; 0.125,0.2665; 0.25,0.4; 0.375,0.465; 0.5,0.5;  0.625,0.535; 0.75,0.6; 0.875,0.7335; 1,1">
                                          <p:stCondLst>
                                            <p:cond delay="332"/>
                                          </p:stCondLst>
                                        </p:cTn>
                                        <p:tgtEl>
                                          <p:spTgt spid="14">
                                            <p:txEl>
                                              <p:pRg st="2" end="2"/>
                                            </p:txEl>
                                          </p:spTgt>
                                        </p:tgtEl>
                                        <p:attrNameLst>
                                          <p:attrName>ppt_y</p:attrName>
                                        </p:attrNameLst>
                                      </p:cBhvr>
                                      <p:tavLst>
                                        <p:tav tm="0" fmla="#ppt_y-sin(pi*$)/9">
                                          <p:val>
                                            <p:fltVal val="0"/>
                                          </p:val>
                                        </p:tav>
                                        <p:tav tm="100000">
                                          <p:val>
                                            <p:fltVal val="1"/>
                                          </p:val>
                                        </p:tav>
                                      </p:tavLst>
                                    </p:anim>
                                    <p:anim calcmode="lin" valueType="num">
                                      <p:cBhvr>
                                        <p:cTn id="16" dur="166" tmFilter="0, 0; 0.125,0.2665; 0.25,0.4; 0.375,0.465; 0.5,0.5;  0.625,0.535; 0.75,0.6; 0.875,0.7335; 1,1">
                                          <p:stCondLst>
                                            <p:cond delay="662"/>
                                          </p:stCondLst>
                                        </p:cTn>
                                        <p:tgtEl>
                                          <p:spTgt spid="14">
                                            <p:txEl>
                                              <p:pRg st="2" end="2"/>
                                            </p:txEl>
                                          </p:spTgt>
                                        </p:tgtEl>
                                        <p:attrNameLst>
                                          <p:attrName>ppt_y</p:attrName>
                                        </p:attrNameLst>
                                      </p:cBhvr>
                                      <p:tavLst>
                                        <p:tav tm="0" fmla="#ppt_y-sin(pi*$)/27">
                                          <p:val>
                                            <p:fltVal val="0"/>
                                          </p:val>
                                        </p:tav>
                                        <p:tav tm="100000">
                                          <p:val>
                                            <p:fltVal val="1"/>
                                          </p:val>
                                        </p:tav>
                                      </p:tavLst>
                                    </p:anim>
                                    <p:anim calcmode="lin" valueType="num">
                                      <p:cBhvr>
                                        <p:cTn id="17" dur="82" tmFilter="0, 0; 0.125,0.2665; 0.25,0.4; 0.375,0.465; 0.5,0.5;  0.625,0.535; 0.75,0.6; 0.875,0.7335; 1,1">
                                          <p:stCondLst>
                                            <p:cond delay="828"/>
                                          </p:stCondLst>
                                        </p:cTn>
                                        <p:tgtEl>
                                          <p:spTgt spid="14">
                                            <p:txEl>
                                              <p:pRg st="2" end="2"/>
                                            </p:txEl>
                                          </p:spTgt>
                                        </p:tgtEl>
                                        <p:attrNameLst>
                                          <p:attrName>ppt_y</p:attrName>
                                        </p:attrNameLst>
                                      </p:cBhvr>
                                      <p:tavLst>
                                        <p:tav tm="0" fmla="#ppt_y-sin(pi*$)/81">
                                          <p:val>
                                            <p:fltVal val="0"/>
                                          </p:val>
                                        </p:tav>
                                        <p:tav tm="100000">
                                          <p:val>
                                            <p:fltVal val="1"/>
                                          </p:val>
                                        </p:tav>
                                      </p:tavLst>
                                    </p:anim>
                                    <p:animScale>
                                      <p:cBhvr>
                                        <p:cTn id="18" dur="13">
                                          <p:stCondLst>
                                            <p:cond delay="325"/>
                                          </p:stCondLst>
                                        </p:cTn>
                                        <p:tgtEl>
                                          <p:spTgt spid="14">
                                            <p:txEl>
                                              <p:pRg st="2" end="2"/>
                                            </p:txEl>
                                          </p:spTgt>
                                        </p:tgtEl>
                                      </p:cBhvr>
                                      <p:to x="100000" y="60000"/>
                                    </p:animScale>
                                    <p:animScale>
                                      <p:cBhvr>
                                        <p:cTn id="19" dur="83" decel="50000">
                                          <p:stCondLst>
                                            <p:cond delay="338"/>
                                          </p:stCondLst>
                                        </p:cTn>
                                        <p:tgtEl>
                                          <p:spTgt spid="14">
                                            <p:txEl>
                                              <p:pRg st="2" end="2"/>
                                            </p:txEl>
                                          </p:spTgt>
                                        </p:tgtEl>
                                      </p:cBhvr>
                                      <p:to x="100000" y="100000"/>
                                    </p:animScale>
                                    <p:animScale>
                                      <p:cBhvr>
                                        <p:cTn id="20" dur="13">
                                          <p:stCondLst>
                                            <p:cond delay="656"/>
                                          </p:stCondLst>
                                        </p:cTn>
                                        <p:tgtEl>
                                          <p:spTgt spid="14">
                                            <p:txEl>
                                              <p:pRg st="2" end="2"/>
                                            </p:txEl>
                                          </p:spTgt>
                                        </p:tgtEl>
                                      </p:cBhvr>
                                      <p:to x="100000" y="80000"/>
                                    </p:animScale>
                                    <p:animScale>
                                      <p:cBhvr>
                                        <p:cTn id="21" dur="83" decel="50000">
                                          <p:stCondLst>
                                            <p:cond delay="669"/>
                                          </p:stCondLst>
                                        </p:cTn>
                                        <p:tgtEl>
                                          <p:spTgt spid="14">
                                            <p:txEl>
                                              <p:pRg st="2" end="2"/>
                                            </p:txEl>
                                          </p:spTgt>
                                        </p:tgtEl>
                                      </p:cBhvr>
                                      <p:to x="100000" y="100000"/>
                                    </p:animScale>
                                    <p:animScale>
                                      <p:cBhvr>
                                        <p:cTn id="22" dur="13">
                                          <p:stCondLst>
                                            <p:cond delay="821"/>
                                          </p:stCondLst>
                                        </p:cTn>
                                        <p:tgtEl>
                                          <p:spTgt spid="14">
                                            <p:txEl>
                                              <p:pRg st="2" end="2"/>
                                            </p:txEl>
                                          </p:spTgt>
                                        </p:tgtEl>
                                      </p:cBhvr>
                                      <p:to x="100000" y="90000"/>
                                    </p:animScale>
                                    <p:animScale>
                                      <p:cBhvr>
                                        <p:cTn id="23" dur="83" decel="50000">
                                          <p:stCondLst>
                                            <p:cond delay="834"/>
                                          </p:stCondLst>
                                        </p:cTn>
                                        <p:tgtEl>
                                          <p:spTgt spid="14">
                                            <p:txEl>
                                              <p:pRg st="2" end="2"/>
                                            </p:txEl>
                                          </p:spTgt>
                                        </p:tgtEl>
                                      </p:cBhvr>
                                      <p:to x="100000" y="100000"/>
                                    </p:animScale>
                                    <p:animScale>
                                      <p:cBhvr>
                                        <p:cTn id="24" dur="13">
                                          <p:stCondLst>
                                            <p:cond delay="904"/>
                                          </p:stCondLst>
                                        </p:cTn>
                                        <p:tgtEl>
                                          <p:spTgt spid="14">
                                            <p:txEl>
                                              <p:pRg st="2" end="2"/>
                                            </p:txEl>
                                          </p:spTgt>
                                        </p:tgtEl>
                                      </p:cBhvr>
                                      <p:to x="100000" y="95000"/>
                                    </p:animScale>
                                    <p:animScale>
                                      <p:cBhvr>
                                        <p:cTn id="25" dur="83" decel="50000">
                                          <p:stCondLst>
                                            <p:cond delay="917"/>
                                          </p:stCondLst>
                                        </p:cTn>
                                        <p:tgtEl>
                                          <p:spTgt spid="14">
                                            <p:txEl>
                                              <p:pRg st="2" end="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76200"/>
            <a:ext cx="8534400" cy="658368"/>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a:solidFill>
                  <a:srgbClr val="C00000"/>
                </a:solidFill>
                <a:effectLst>
                  <a:outerShdw blurRad="50000" dist="30000" dir="5400000" algn="tl" rotWithShape="0">
                    <a:srgbClr val="000000">
                      <a:alpha val="30000"/>
                    </a:srgbClr>
                  </a:outerShdw>
                </a:effectLst>
                <a:latin typeface="+mj-lt"/>
                <a:ea typeface="+mj-ea"/>
                <a:cs typeface="+mj-cs"/>
              </a:rPr>
              <a:t>Virtual Function Example</a:t>
            </a:r>
            <a:endParaRPr kumimoji="0" lang="en-US" sz="2800" b="1" i="0" u="none" strike="noStrike" kern="1200" cap="none" spc="0" normalizeH="0" baseline="0" noProof="0" dirty="0">
              <a:ln>
                <a:noFill/>
              </a:ln>
              <a:solidFill>
                <a:srgbClr val="C00000"/>
              </a:solidFill>
              <a:effectLst>
                <a:outerShdw blurRad="50000" dist="30000" dir="5400000" algn="tl" rotWithShape="0">
                  <a:srgbClr val="000000">
                    <a:alpha val="30000"/>
                  </a:srgbClr>
                </a:outerShdw>
              </a:effectLst>
              <a:uLnTx/>
              <a:uFillTx/>
              <a:latin typeface="+mj-lt"/>
              <a:ea typeface="+mj-ea"/>
              <a:cs typeface="+mj-cs"/>
            </a:endParaRPr>
          </a:p>
        </p:txBody>
      </p:sp>
      <p:sp>
        <p:nvSpPr>
          <p:cNvPr id="3" name="TextBox 2"/>
          <p:cNvSpPr txBox="1"/>
          <p:nvPr/>
        </p:nvSpPr>
        <p:spPr>
          <a:xfrm>
            <a:off x="304800" y="762000"/>
            <a:ext cx="8763000" cy="2092881"/>
          </a:xfrm>
          <a:prstGeom prst="rect">
            <a:avLst/>
          </a:prstGeom>
          <a:noFill/>
        </p:spPr>
        <p:txBody>
          <a:bodyPr wrap="square" rtlCol="0">
            <a:spAutoFit/>
          </a:bodyPr>
          <a:lstStyle/>
          <a:p>
            <a:pPr algn="just"/>
            <a:r>
              <a:rPr lang="en-US" sz="2600" b="1" dirty="0">
                <a:solidFill>
                  <a:srgbClr val="FF0000"/>
                </a:solidFill>
              </a:rPr>
              <a:t>		  		 </a:t>
            </a:r>
          </a:p>
          <a:p>
            <a:pPr algn="just"/>
            <a:r>
              <a:rPr lang="en-US" sz="2600" b="1" dirty="0">
                <a:solidFill>
                  <a:srgbClr val="00B050"/>
                </a:solidFill>
              </a:rPr>
              <a:t> </a:t>
            </a:r>
          </a:p>
          <a:p>
            <a:pPr algn="just"/>
            <a:r>
              <a:rPr lang="en-US" sz="2600" b="1" dirty="0">
                <a:solidFill>
                  <a:srgbClr val="00B050"/>
                </a:solidFill>
              </a:rPr>
              <a:t>	</a:t>
            </a:r>
            <a:endParaRPr lang="en-US" sz="2600" b="1" dirty="0">
              <a:solidFill>
                <a:srgbClr val="0070C0"/>
              </a:solidFill>
            </a:endParaRPr>
          </a:p>
          <a:p>
            <a:pPr algn="just"/>
            <a:r>
              <a:rPr lang="en-US" sz="2600" b="1" dirty="0"/>
              <a:t>  	  </a:t>
            </a:r>
            <a:endParaRPr lang="en-US" sz="2600" b="1" dirty="0">
              <a:solidFill>
                <a:srgbClr val="002060"/>
              </a:solidFill>
            </a:endParaRPr>
          </a:p>
          <a:p>
            <a:pPr algn="just"/>
            <a:endParaRPr lang="en-US" sz="2600" b="1" dirty="0"/>
          </a:p>
        </p:txBody>
      </p:sp>
      <p:pic>
        <p:nvPicPr>
          <p:cNvPr id="7170" name="Picture 2"/>
          <p:cNvPicPr>
            <a:picLocks noChangeAspect="1" noChangeArrowheads="1"/>
          </p:cNvPicPr>
          <p:nvPr/>
        </p:nvPicPr>
        <p:blipFill>
          <a:blip r:embed="rId2"/>
          <a:srcRect l="12500" t="21765" r="35625" b="28823"/>
          <a:stretch>
            <a:fillRect/>
          </a:stretch>
        </p:blipFill>
        <p:spPr bwMode="auto">
          <a:xfrm>
            <a:off x="685800" y="609600"/>
            <a:ext cx="7696200" cy="4648200"/>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6" name="Shape 266"/>
          <p:cNvSpPr txBox="1">
            <a:spLocks noGrp="1"/>
          </p:cNvSpPr>
          <p:nvPr>
            <p:ph type="title"/>
          </p:nvPr>
        </p:nvSpPr>
        <p:spPr>
          <a:xfrm>
            <a:off x="1073100" y="63900"/>
            <a:ext cx="4946700" cy="621900"/>
          </a:xfrm>
          <a:prstGeom prst="rect">
            <a:avLst/>
          </a:prstGeom>
        </p:spPr>
        <p:txBody>
          <a:bodyPr lIns="91425" tIns="91425" rIns="91425" bIns="91425" anchor="b" anchorCtr="0">
            <a:noAutofit/>
          </a:bodyPr>
          <a:lstStyle/>
          <a:p>
            <a:pPr lvl="0" algn="ctr" rtl="0">
              <a:spcBef>
                <a:spcPts val="0"/>
              </a:spcBef>
              <a:buNone/>
            </a:pPr>
            <a:r>
              <a:rPr lang="en" sz="3200" b="1" dirty="0">
                <a:solidFill>
                  <a:srgbClr val="002060"/>
                </a:solidFill>
              </a:rPr>
              <a:t>Learning Outcomes</a:t>
            </a:r>
          </a:p>
        </p:txBody>
      </p:sp>
      <p:sp>
        <p:nvSpPr>
          <p:cNvPr id="7" name="Shape 267"/>
          <p:cNvSpPr txBox="1">
            <a:spLocks noGrp="1"/>
          </p:cNvSpPr>
          <p:nvPr>
            <p:ph type="body" idx="4294967295"/>
          </p:nvPr>
        </p:nvSpPr>
        <p:spPr>
          <a:xfrm>
            <a:off x="457200" y="1295400"/>
            <a:ext cx="8382000" cy="3200400"/>
          </a:xfrm>
          <a:prstGeom prst="rect">
            <a:avLst/>
          </a:prstGeom>
        </p:spPr>
        <p:txBody>
          <a:bodyPr lIns="91425" tIns="91425" rIns="91425" bIns="91425" anchor="t" anchorCtr="0">
            <a:noAutofit/>
          </a:bodyPr>
          <a:lstStyle/>
          <a:p>
            <a:pPr lvl="0" algn="just" rtl="0">
              <a:spcBef>
                <a:spcPts val="0"/>
              </a:spcBef>
              <a:spcAft>
                <a:spcPts val="0"/>
              </a:spcAft>
              <a:buNone/>
            </a:pPr>
            <a:r>
              <a:rPr lang="en" sz="2800" b="1" dirty="0">
                <a:solidFill>
                  <a:schemeClr val="accent3">
                    <a:lumMod val="60000"/>
                    <a:lumOff val="40000"/>
                  </a:schemeClr>
                </a:solidFill>
              </a:rPr>
              <a:t>Students will be able to:</a:t>
            </a:r>
          </a:p>
          <a:p>
            <a:pPr algn="just">
              <a:buFont typeface="Wingdings" pitchFamily="2" charset="2"/>
              <a:buChar char="q"/>
            </a:pPr>
            <a:r>
              <a:rPr lang="en-US" sz="2800" b="1" dirty="0">
                <a:solidFill>
                  <a:srgbClr val="7030A0"/>
                </a:solidFill>
              </a:rPr>
              <a:t>Create a pointer to an object.</a:t>
            </a:r>
          </a:p>
          <a:p>
            <a:pPr algn="just">
              <a:buFont typeface="Wingdings" pitchFamily="2" charset="2"/>
              <a:buChar char="q"/>
            </a:pPr>
            <a:r>
              <a:rPr lang="en-US" sz="2800" b="1" dirty="0">
                <a:solidFill>
                  <a:srgbClr val="7030A0"/>
                </a:solidFill>
              </a:rPr>
              <a:t>Create objects dynamically</a:t>
            </a:r>
            <a:endParaRPr lang="en-US" sz="2800" b="1" dirty="0">
              <a:solidFill>
                <a:schemeClr val="accent6"/>
              </a:solidFill>
            </a:endParaRPr>
          </a:p>
          <a:p>
            <a:pPr marL="231775" lvl="2" indent="-231775" algn="just">
              <a:buNone/>
            </a:pPr>
            <a:endParaRPr lang="en-US" sz="2800" b="1" dirty="0">
              <a:solidFill>
                <a:schemeClr val="accent6"/>
              </a:solidFill>
            </a:endParaRPr>
          </a:p>
          <a:p>
            <a:pPr marL="231775" lvl="2" indent="-231775" algn="just">
              <a:buFont typeface="Arial" pitchFamily="34" charset="0"/>
              <a:buChar char="•"/>
            </a:pPr>
            <a:endParaRPr lang="en-US" sz="2800" b="1" dirty="0">
              <a:solidFill>
                <a:schemeClr val="accent6"/>
              </a:solidFill>
            </a:endParaRPr>
          </a:p>
          <a:p>
            <a:pPr marL="231775" lvl="2" indent="-231775" algn="just">
              <a:buNone/>
            </a:pPr>
            <a:endParaRPr lang="en-US" sz="2800" b="1" dirty="0">
              <a:solidFill>
                <a:schemeClr val="accent6"/>
              </a:solidFill>
            </a:endParaRPr>
          </a:p>
        </p:txBody>
      </p:sp>
      <p:grpSp>
        <p:nvGrpSpPr>
          <p:cNvPr id="2" name="Shape 314"/>
          <p:cNvGrpSpPr/>
          <p:nvPr/>
        </p:nvGrpSpPr>
        <p:grpSpPr>
          <a:xfrm>
            <a:off x="7806293" y="228600"/>
            <a:ext cx="1032907" cy="990600"/>
            <a:chOff x="584925" y="238125"/>
            <a:chExt cx="415200" cy="525100"/>
          </a:xfrm>
        </p:grpSpPr>
        <p:sp>
          <p:nvSpPr>
            <p:cNvPr id="9" name="Shape 315"/>
            <p:cNvSpPr/>
            <p:nvPr/>
          </p:nvSpPr>
          <p:spPr>
            <a:xfrm>
              <a:off x="621550" y="299175"/>
              <a:ext cx="378575" cy="464050"/>
            </a:xfrm>
            <a:custGeom>
              <a:avLst/>
              <a:gdLst/>
              <a:ahLst/>
              <a:cxnLst/>
              <a:rect l="0" t="0" r="0" b="0"/>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rgbClr val="FFFFFF"/>
            </a:solidFill>
            <a:ln>
              <a:solidFill>
                <a:srgbClr val="0070C0"/>
              </a:solidFill>
            </a:ln>
          </p:spPr>
          <p:txBody>
            <a:bodyPr lIns="91425" tIns="91425" rIns="91425" bIns="91425" anchor="ctr" anchorCtr="0">
              <a:noAutofit/>
            </a:bodyPr>
            <a:lstStyle/>
            <a:p>
              <a:pPr lvl="0">
                <a:spcBef>
                  <a:spcPts val="0"/>
                </a:spcBef>
                <a:buNone/>
              </a:pPr>
              <a:endParaRPr/>
            </a:p>
          </p:txBody>
        </p:sp>
        <p:sp>
          <p:nvSpPr>
            <p:cNvPr id="10" name="Shape 316"/>
            <p:cNvSpPr/>
            <p:nvPr/>
          </p:nvSpPr>
          <p:spPr>
            <a:xfrm>
              <a:off x="633750" y="238125"/>
              <a:ext cx="29350" cy="63500"/>
            </a:xfrm>
            <a:custGeom>
              <a:avLst/>
              <a:gdLst/>
              <a:ahLst/>
              <a:cxnLst/>
              <a:rect l="0" t="0" r="0" b="0"/>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FFFFFF"/>
            </a:solidFill>
            <a:ln>
              <a:solidFill>
                <a:srgbClr val="0070C0"/>
              </a:solidFill>
            </a:ln>
          </p:spPr>
          <p:txBody>
            <a:bodyPr lIns="91425" tIns="91425" rIns="91425" bIns="91425" anchor="ctr" anchorCtr="0">
              <a:noAutofit/>
            </a:bodyPr>
            <a:lstStyle/>
            <a:p>
              <a:pPr lvl="0">
                <a:spcBef>
                  <a:spcPts val="0"/>
                </a:spcBef>
                <a:buNone/>
              </a:pPr>
              <a:endParaRPr/>
            </a:p>
          </p:txBody>
        </p:sp>
        <p:sp>
          <p:nvSpPr>
            <p:cNvPr id="11" name="Shape 317"/>
            <p:cNvSpPr/>
            <p:nvPr/>
          </p:nvSpPr>
          <p:spPr>
            <a:xfrm>
              <a:off x="716800" y="238125"/>
              <a:ext cx="29325" cy="63500"/>
            </a:xfrm>
            <a:custGeom>
              <a:avLst/>
              <a:gdLst/>
              <a:ahLst/>
              <a:cxnLst/>
              <a:rect l="0" t="0" r="0" b="0"/>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rgbClr val="FFFFFF"/>
            </a:solidFill>
            <a:ln>
              <a:solidFill>
                <a:srgbClr val="0070C0"/>
              </a:solidFill>
            </a:ln>
          </p:spPr>
          <p:txBody>
            <a:bodyPr lIns="91425" tIns="91425" rIns="91425" bIns="91425" anchor="ctr" anchorCtr="0">
              <a:noAutofit/>
            </a:bodyPr>
            <a:lstStyle/>
            <a:p>
              <a:pPr lvl="0">
                <a:spcBef>
                  <a:spcPts val="0"/>
                </a:spcBef>
                <a:buNone/>
              </a:pPr>
              <a:endParaRPr/>
            </a:p>
          </p:txBody>
        </p:sp>
        <p:sp>
          <p:nvSpPr>
            <p:cNvPr id="12" name="Shape 318"/>
            <p:cNvSpPr/>
            <p:nvPr/>
          </p:nvSpPr>
          <p:spPr>
            <a:xfrm>
              <a:off x="799825" y="238125"/>
              <a:ext cx="29350" cy="63500"/>
            </a:xfrm>
            <a:custGeom>
              <a:avLst/>
              <a:gdLst/>
              <a:ahLst/>
              <a:cxnLst/>
              <a:rect l="0" t="0" r="0" b="0"/>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rgbClr val="FFFFFF"/>
            </a:solidFill>
            <a:ln>
              <a:solidFill>
                <a:srgbClr val="0070C0"/>
              </a:solidFill>
            </a:ln>
          </p:spPr>
          <p:txBody>
            <a:bodyPr lIns="91425" tIns="91425" rIns="91425" bIns="91425" anchor="ctr" anchorCtr="0">
              <a:noAutofit/>
            </a:bodyPr>
            <a:lstStyle/>
            <a:p>
              <a:pPr lvl="0">
                <a:spcBef>
                  <a:spcPts val="0"/>
                </a:spcBef>
                <a:buNone/>
              </a:pPr>
              <a:endParaRPr/>
            </a:p>
          </p:txBody>
        </p:sp>
        <p:sp>
          <p:nvSpPr>
            <p:cNvPr id="13" name="Shape 319"/>
            <p:cNvSpPr/>
            <p:nvPr/>
          </p:nvSpPr>
          <p:spPr>
            <a:xfrm>
              <a:off x="882875" y="238125"/>
              <a:ext cx="29325" cy="63500"/>
            </a:xfrm>
            <a:custGeom>
              <a:avLst/>
              <a:gdLst/>
              <a:ahLst/>
              <a:cxnLst/>
              <a:rect l="0" t="0" r="0" b="0"/>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rgbClr val="FFFFFF"/>
            </a:solidFill>
            <a:ln>
              <a:solidFill>
                <a:srgbClr val="0070C0"/>
              </a:solidFill>
            </a:ln>
          </p:spPr>
          <p:txBody>
            <a:bodyPr lIns="91425" tIns="91425" rIns="91425" bIns="91425" anchor="ctr" anchorCtr="0">
              <a:noAutofit/>
            </a:bodyPr>
            <a:lstStyle/>
            <a:p>
              <a:pPr lvl="0">
                <a:spcBef>
                  <a:spcPts val="0"/>
                </a:spcBef>
                <a:buNone/>
              </a:pPr>
              <a:endParaRPr/>
            </a:p>
          </p:txBody>
        </p:sp>
        <p:sp>
          <p:nvSpPr>
            <p:cNvPr id="14" name="Shape 320"/>
            <p:cNvSpPr/>
            <p:nvPr/>
          </p:nvSpPr>
          <p:spPr>
            <a:xfrm>
              <a:off x="584925" y="261325"/>
              <a:ext cx="378575" cy="464050"/>
            </a:xfrm>
            <a:custGeom>
              <a:avLst/>
              <a:gdLst/>
              <a:ahLst/>
              <a:cxnLst/>
              <a:rect l="0" t="0" r="0" b="0"/>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rgbClr val="FFFFFF"/>
            </a:solidFill>
            <a:ln>
              <a:solidFill>
                <a:srgbClr val="0070C0"/>
              </a:solidFill>
            </a:ln>
          </p:spPr>
          <p:txBody>
            <a:bodyPr lIns="91425" tIns="91425" rIns="91425" bIns="91425" anchor="ctr" anchorCtr="0">
              <a:noAutofit/>
            </a:bodyPr>
            <a:lstStyle/>
            <a:p>
              <a:pPr lvl="0">
                <a:spcBef>
                  <a:spcPts val="0"/>
                </a:spcBef>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76200"/>
            <a:ext cx="8534400" cy="658368"/>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a:solidFill>
                  <a:srgbClr val="C00000"/>
                </a:solidFill>
                <a:effectLst>
                  <a:outerShdw blurRad="50000" dist="30000" dir="5400000" algn="tl" rotWithShape="0">
                    <a:srgbClr val="000000">
                      <a:alpha val="30000"/>
                    </a:srgbClr>
                  </a:outerShdw>
                </a:effectLst>
                <a:latin typeface="+mj-lt"/>
                <a:ea typeface="+mj-ea"/>
                <a:cs typeface="+mj-cs"/>
              </a:rPr>
              <a:t>Virtual Function Example</a:t>
            </a:r>
            <a:endParaRPr kumimoji="0" lang="en-US" sz="2800" b="1" i="0" u="none" strike="noStrike" kern="1200" cap="none" spc="0" normalizeH="0" baseline="0" noProof="0" dirty="0">
              <a:ln>
                <a:noFill/>
              </a:ln>
              <a:solidFill>
                <a:srgbClr val="C00000"/>
              </a:solidFill>
              <a:effectLst>
                <a:outerShdw blurRad="50000" dist="30000" dir="5400000" algn="tl" rotWithShape="0">
                  <a:srgbClr val="000000">
                    <a:alpha val="30000"/>
                  </a:srgbClr>
                </a:outerShdw>
              </a:effectLst>
              <a:uLnTx/>
              <a:uFillTx/>
              <a:latin typeface="+mj-lt"/>
              <a:ea typeface="+mj-ea"/>
              <a:cs typeface="+mj-cs"/>
            </a:endParaRPr>
          </a:p>
        </p:txBody>
      </p:sp>
      <p:sp>
        <p:nvSpPr>
          <p:cNvPr id="3" name="TextBox 2"/>
          <p:cNvSpPr txBox="1"/>
          <p:nvPr/>
        </p:nvSpPr>
        <p:spPr>
          <a:xfrm>
            <a:off x="304800" y="762000"/>
            <a:ext cx="8763000" cy="2092881"/>
          </a:xfrm>
          <a:prstGeom prst="rect">
            <a:avLst/>
          </a:prstGeom>
          <a:noFill/>
        </p:spPr>
        <p:txBody>
          <a:bodyPr wrap="square" rtlCol="0">
            <a:spAutoFit/>
          </a:bodyPr>
          <a:lstStyle/>
          <a:p>
            <a:pPr algn="just"/>
            <a:r>
              <a:rPr lang="en-US" sz="2600" b="1" dirty="0">
                <a:solidFill>
                  <a:srgbClr val="FF0000"/>
                </a:solidFill>
              </a:rPr>
              <a:t>		  		 </a:t>
            </a:r>
          </a:p>
          <a:p>
            <a:pPr algn="just"/>
            <a:r>
              <a:rPr lang="en-US" sz="2600" b="1" dirty="0">
                <a:solidFill>
                  <a:srgbClr val="00B050"/>
                </a:solidFill>
              </a:rPr>
              <a:t> </a:t>
            </a:r>
          </a:p>
          <a:p>
            <a:pPr algn="just"/>
            <a:r>
              <a:rPr lang="en-US" sz="2600" b="1" dirty="0">
                <a:solidFill>
                  <a:srgbClr val="00B050"/>
                </a:solidFill>
              </a:rPr>
              <a:t>	</a:t>
            </a:r>
            <a:endParaRPr lang="en-US" sz="2600" b="1" dirty="0">
              <a:solidFill>
                <a:srgbClr val="0070C0"/>
              </a:solidFill>
            </a:endParaRPr>
          </a:p>
          <a:p>
            <a:pPr algn="just"/>
            <a:r>
              <a:rPr lang="en-US" sz="2600" b="1" dirty="0"/>
              <a:t>  	  </a:t>
            </a:r>
            <a:endParaRPr lang="en-US" sz="2600" b="1" dirty="0">
              <a:solidFill>
                <a:srgbClr val="002060"/>
              </a:solidFill>
            </a:endParaRPr>
          </a:p>
          <a:p>
            <a:pPr algn="just"/>
            <a:endParaRPr lang="en-US" sz="2600" b="1" dirty="0"/>
          </a:p>
        </p:txBody>
      </p:sp>
      <p:pic>
        <p:nvPicPr>
          <p:cNvPr id="6147" name="Picture 3"/>
          <p:cNvPicPr>
            <a:picLocks noChangeAspect="1" noChangeArrowheads="1"/>
          </p:cNvPicPr>
          <p:nvPr/>
        </p:nvPicPr>
        <p:blipFill>
          <a:blip r:embed="rId2"/>
          <a:srcRect l="12500" t="21765" r="18125" b="19412"/>
          <a:stretch>
            <a:fillRect/>
          </a:stretch>
        </p:blipFill>
        <p:spPr bwMode="auto">
          <a:xfrm>
            <a:off x="457200" y="457200"/>
            <a:ext cx="8458200" cy="4800600"/>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76200"/>
            <a:ext cx="8534400" cy="658368"/>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a:solidFill>
                  <a:srgbClr val="C00000"/>
                </a:solidFill>
                <a:effectLst>
                  <a:outerShdw blurRad="50000" dist="30000" dir="5400000" algn="tl" rotWithShape="0">
                    <a:srgbClr val="000000">
                      <a:alpha val="30000"/>
                    </a:srgbClr>
                  </a:outerShdw>
                </a:effectLst>
                <a:latin typeface="+mj-lt"/>
                <a:ea typeface="+mj-ea"/>
                <a:cs typeface="+mj-cs"/>
              </a:rPr>
              <a:t>Virtual Function Example</a:t>
            </a:r>
            <a:endParaRPr kumimoji="0" lang="en-US" sz="2800" b="1" i="0" u="none" strike="noStrike" kern="1200" cap="none" spc="0" normalizeH="0" baseline="0" noProof="0" dirty="0">
              <a:ln>
                <a:noFill/>
              </a:ln>
              <a:solidFill>
                <a:srgbClr val="C00000"/>
              </a:solidFill>
              <a:effectLst>
                <a:outerShdw blurRad="50000" dist="30000" dir="5400000" algn="tl" rotWithShape="0">
                  <a:srgbClr val="000000">
                    <a:alpha val="30000"/>
                  </a:srgbClr>
                </a:outerShdw>
              </a:effectLst>
              <a:uLnTx/>
              <a:uFillTx/>
              <a:latin typeface="+mj-lt"/>
              <a:ea typeface="+mj-ea"/>
              <a:cs typeface="+mj-cs"/>
            </a:endParaRPr>
          </a:p>
        </p:txBody>
      </p:sp>
      <p:sp>
        <p:nvSpPr>
          <p:cNvPr id="3" name="TextBox 2"/>
          <p:cNvSpPr txBox="1"/>
          <p:nvPr/>
        </p:nvSpPr>
        <p:spPr>
          <a:xfrm>
            <a:off x="304800" y="762000"/>
            <a:ext cx="8763000" cy="2092881"/>
          </a:xfrm>
          <a:prstGeom prst="rect">
            <a:avLst/>
          </a:prstGeom>
          <a:noFill/>
        </p:spPr>
        <p:txBody>
          <a:bodyPr wrap="square" rtlCol="0">
            <a:spAutoFit/>
          </a:bodyPr>
          <a:lstStyle/>
          <a:p>
            <a:pPr algn="just"/>
            <a:r>
              <a:rPr lang="en-US" sz="2600" b="1" dirty="0">
                <a:solidFill>
                  <a:srgbClr val="FF0000"/>
                </a:solidFill>
              </a:rPr>
              <a:t>		  		 </a:t>
            </a:r>
          </a:p>
          <a:p>
            <a:pPr algn="just"/>
            <a:r>
              <a:rPr lang="en-US" sz="2600" b="1" dirty="0">
                <a:solidFill>
                  <a:srgbClr val="00B050"/>
                </a:solidFill>
              </a:rPr>
              <a:t> </a:t>
            </a:r>
          </a:p>
          <a:p>
            <a:pPr algn="just"/>
            <a:r>
              <a:rPr lang="en-US" sz="2600" b="1" dirty="0">
                <a:solidFill>
                  <a:srgbClr val="00B050"/>
                </a:solidFill>
              </a:rPr>
              <a:t>	</a:t>
            </a:r>
            <a:endParaRPr lang="en-US" sz="2600" b="1" dirty="0">
              <a:solidFill>
                <a:srgbClr val="0070C0"/>
              </a:solidFill>
            </a:endParaRPr>
          </a:p>
          <a:p>
            <a:pPr algn="just"/>
            <a:r>
              <a:rPr lang="en-US" sz="2600" b="1" dirty="0"/>
              <a:t>  	  </a:t>
            </a:r>
            <a:endParaRPr lang="en-US" sz="2600" b="1" dirty="0">
              <a:solidFill>
                <a:srgbClr val="002060"/>
              </a:solidFill>
            </a:endParaRPr>
          </a:p>
          <a:p>
            <a:pPr algn="just"/>
            <a:endParaRPr lang="en-US" sz="2600" b="1" dirty="0"/>
          </a:p>
        </p:txBody>
      </p:sp>
      <p:pic>
        <p:nvPicPr>
          <p:cNvPr id="8194" name="Picture 2"/>
          <p:cNvPicPr>
            <a:picLocks noChangeAspect="1" noChangeArrowheads="1"/>
          </p:cNvPicPr>
          <p:nvPr/>
        </p:nvPicPr>
        <p:blipFill>
          <a:blip r:embed="rId2"/>
          <a:srcRect r="38605" b="55393"/>
          <a:stretch>
            <a:fillRect/>
          </a:stretch>
        </p:blipFill>
        <p:spPr bwMode="auto">
          <a:xfrm>
            <a:off x="457200" y="838200"/>
            <a:ext cx="7772400" cy="3886200"/>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76200"/>
            <a:ext cx="8534400" cy="658368"/>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a:solidFill>
                  <a:srgbClr val="C00000"/>
                </a:solidFill>
                <a:effectLst>
                  <a:outerShdw blurRad="50000" dist="30000" dir="5400000" algn="tl" rotWithShape="0">
                    <a:srgbClr val="000000">
                      <a:alpha val="30000"/>
                    </a:srgbClr>
                  </a:outerShdw>
                </a:effectLst>
                <a:latin typeface="+mj-lt"/>
                <a:ea typeface="+mj-ea"/>
                <a:cs typeface="+mj-cs"/>
              </a:rPr>
              <a:t>Virtual Function Real World Example</a:t>
            </a:r>
            <a:endParaRPr kumimoji="0" lang="en-US" sz="2800" b="1" i="0" u="none" strike="noStrike" kern="1200" cap="none" spc="0" normalizeH="0" baseline="0" noProof="0" dirty="0">
              <a:ln>
                <a:noFill/>
              </a:ln>
              <a:solidFill>
                <a:srgbClr val="C00000"/>
              </a:solidFill>
              <a:effectLst>
                <a:outerShdw blurRad="50000" dist="30000" dir="5400000" algn="tl" rotWithShape="0">
                  <a:srgbClr val="000000">
                    <a:alpha val="30000"/>
                  </a:srgbClr>
                </a:outerShdw>
              </a:effectLst>
              <a:uLnTx/>
              <a:uFillTx/>
              <a:latin typeface="+mj-lt"/>
              <a:ea typeface="+mj-ea"/>
              <a:cs typeface="+mj-cs"/>
            </a:endParaRPr>
          </a:p>
        </p:txBody>
      </p:sp>
      <p:sp>
        <p:nvSpPr>
          <p:cNvPr id="3" name="TextBox 2"/>
          <p:cNvSpPr txBox="1"/>
          <p:nvPr/>
        </p:nvSpPr>
        <p:spPr>
          <a:xfrm>
            <a:off x="304800" y="762000"/>
            <a:ext cx="8763000" cy="2092881"/>
          </a:xfrm>
          <a:prstGeom prst="rect">
            <a:avLst/>
          </a:prstGeom>
          <a:noFill/>
        </p:spPr>
        <p:txBody>
          <a:bodyPr wrap="square" rtlCol="0">
            <a:spAutoFit/>
          </a:bodyPr>
          <a:lstStyle/>
          <a:p>
            <a:pPr algn="just"/>
            <a:r>
              <a:rPr lang="en-US" sz="2600" b="1" dirty="0">
                <a:solidFill>
                  <a:srgbClr val="FF0000"/>
                </a:solidFill>
              </a:rPr>
              <a:t>		  		 </a:t>
            </a:r>
          </a:p>
          <a:p>
            <a:pPr algn="just"/>
            <a:r>
              <a:rPr lang="en-US" sz="2600" b="1" dirty="0">
                <a:solidFill>
                  <a:srgbClr val="00B050"/>
                </a:solidFill>
              </a:rPr>
              <a:t> </a:t>
            </a:r>
          </a:p>
          <a:p>
            <a:pPr algn="just"/>
            <a:r>
              <a:rPr lang="en-US" sz="2600" b="1" dirty="0">
                <a:solidFill>
                  <a:srgbClr val="00B050"/>
                </a:solidFill>
              </a:rPr>
              <a:t>	</a:t>
            </a:r>
            <a:endParaRPr lang="en-US" sz="2600" b="1" dirty="0">
              <a:solidFill>
                <a:srgbClr val="0070C0"/>
              </a:solidFill>
            </a:endParaRPr>
          </a:p>
          <a:p>
            <a:pPr algn="just"/>
            <a:r>
              <a:rPr lang="en-US" sz="2600" b="1" dirty="0"/>
              <a:t>  	  </a:t>
            </a:r>
            <a:endParaRPr lang="en-US" sz="2600" b="1" dirty="0">
              <a:solidFill>
                <a:srgbClr val="002060"/>
              </a:solidFill>
            </a:endParaRPr>
          </a:p>
          <a:p>
            <a:pPr algn="just"/>
            <a:endParaRPr lang="en-US" sz="2600" b="1" dirty="0"/>
          </a:p>
        </p:txBody>
      </p:sp>
      <p:sp>
        <p:nvSpPr>
          <p:cNvPr id="5" name="Rectangle 4"/>
          <p:cNvSpPr/>
          <p:nvPr/>
        </p:nvSpPr>
        <p:spPr>
          <a:xfrm>
            <a:off x="5105400" y="2286000"/>
            <a:ext cx="1447800" cy="762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038600" y="762000"/>
            <a:ext cx="1447800" cy="68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819400" y="2209800"/>
            <a:ext cx="1371600" cy="838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267200" y="914400"/>
            <a:ext cx="1066800" cy="400110"/>
          </a:xfrm>
          <a:prstGeom prst="rect">
            <a:avLst/>
          </a:prstGeom>
          <a:noFill/>
        </p:spPr>
        <p:txBody>
          <a:bodyPr wrap="square" rtlCol="0">
            <a:spAutoFit/>
          </a:bodyPr>
          <a:lstStyle/>
          <a:p>
            <a:r>
              <a:rPr lang="en-US" sz="2000" b="1" dirty="0"/>
              <a:t>Media</a:t>
            </a:r>
          </a:p>
        </p:txBody>
      </p:sp>
      <p:cxnSp>
        <p:nvCxnSpPr>
          <p:cNvPr id="14" name="Straight Arrow Connector 13"/>
          <p:cNvCxnSpPr>
            <a:endCxn id="7" idx="0"/>
          </p:cNvCxnSpPr>
          <p:nvPr/>
        </p:nvCxnSpPr>
        <p:spPr>
          <a:xfrm rot="10800000" flipV="1">
            <a:off x="3505200" y="1447800"/>
            <a:ext cx="10668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2"/>
          </p:cNvCxnSpPr>
          <p:nvPr/>
        </p:nvCxnSpPr>
        <p:spPr>
          <a:xfrm rot="16200000" flipH="1">
            <a:off x="4819650" y="1390650"/>
            <a:ext cx="838200" cy="9525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895600" y="2438400"/>
            <a:ext cx="1066800" cy="400110"/>
          </a:xfrm>
          <a:prstGeom prst="rect">
            <a:avLst/>
          </a:prstGeom>
          <a:noFill/>
        </p:spPr>
        <p:txBody>
          <a:bodyPr wrap="square" rtlCol="0">
            <a:spAutoFit/>
          </a:bodyPr>
          <a:lstStyle/>
          <a:p>
            <a:r>
              <a:rPr lang="en-US" sz="2000" b="1" dirty="0"/>
              <a:t>Book</a:t>
            </a:r>
          </a:p>
        </p:txBody>
      </p:sp>
      <p:sp>
        <p:nvSpPr>
          <p:cNvPr id="19" name="TextBox 18"/>
          <p:cNvSpPr txBox="1"/>
          <p:nvPr/>
        </p:nvSpPr>
        <p:spPr>
          <a:xfrm>
            <a:off x="5334000" y="2419290"/>
            <a:ext cx="1066800" cy="400110"/>
          </a:xfrm>
          <a:prstGeom prst="rect">
            <a:avLst/>
          </a:prstGeom>
          <a:noFill/>
        </p:spPr>
        <p:txBody>
          <a:bodyPr wrap="square" rtlCol="0">
            <a:spAutoFit/>
          </a:bodyPr>
          <a:lstStyle/>
          <a:p>
            <a:r>
              <a:rPr lang="en-US" sz="2000" b="1" dirty="0"/>
              <a:t>DVD</a:t>
            </a:r>
          </a:p>
        </p:txBody>
      </p:sp>
      <p:sp>
        <p:nvSpPr>
          <p:cNvPr id="22" name="TextBox 21"/>
          <p:cNvSpPr txBox="1"/>
          <p:nvPr/>
        </p:nvSpPr>
        <p:spPr>
          <a:xfrm>
            <a:off x="533400" y="3505200"/>
            <a:ext cx="8001000" cy="1938992"/>
          </a:xfrm>
          <a:prstGeom prst="rect">
            <a:avLst/>
          </a:prstGeom>
          <a:noFill/>
        </p:spPr>
        <p:txBody>
          <a:bodyPr wrap="square" rtlCol="0">
            <a:spAutoFit/>
          </a:bodyPr>
          <a:lstStyle/>
          <a:p>
            <a:pPr algn="just"/>
            <a:r>
              <a:rPr lang="en-US" sz="2400" b="1" dirty="0">
                <a:solidFill>
                  <a:srgbClr val="0070C0"/>
                </a:solidFill>
              </a:rPr>
              <a:t>Consider a class Media having data members title and publication price. Class Book is inheriting Media and having  pages as data member. Class DVD inherits Media and having playing time (minutes)  as data member.</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76200"/>
            <a:ext cx="8534400" cy="658368"/>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a:solidFill>
                  <a:srgbClr val="C00000"/>
                </a:solidFill>
                <a:effectLst>
                  <a:outerShdw blurRad="50000" dist="30000" dir="5400000" algn="tl" rotWithShape="0">
                    <a:srgbClr val="000000">
                      <a:alpha val="30000"/>
                    </a:srgbClr>
                  </a:outerShdw>
                </a:effectLst>
                <a:latin typeface="+mj-lt"/>
                <a:ea typeface="+mj-ea"/>
                <a:cs typeface="+mj-cs"/>
              </a:rPr>
              <a:t>Virtual Function Real World Example</a:t>
            </a:r>
            <a:endParaRPr kumimoji="0" lang="en-US" sz="2800" b="1" i="0" u="none" strike="noStrike" kern="1200" cap="none" spc="0" normalizeH="0" baseline="0" noProof="0" dirty="0">
              <a:ln>
                <a:noFill/>
              </a:ln>
              <a:solidFill>
                <a:srgbClr val="C00000"/>
              </a:solidFill>
              <a:effectLst>
                <a:outerShdw blurRad="50000" dist="30000" dir="5400000" algn="tl" rotWithShape="0">
                  <a:srgbClr val="000000">
                    <a:alpha val="30000"/>
                  </a:srgbClr>
                </a:outerShdw>
              </a:effectLst>
              <a:uLnTx/>
              <a:uFillTx/>
              <a:latin typeface="+mj-lt"/>
              <a:ea typeface="+mj-ea"/>
              <a:cs typeface="+mj-cs"/>
            </a:endParaRPr>
          </a:p>
        </p:txBody>
      </p:sp>
      <p:pic>
        <p:nvPicPr>
          <p:cNvPr id="9218" name="Picture 2"/>
          <p:cNvPicPr>
            <a:picLocks noChangeAspect="1" noChangeArrowheads="1"/>
          </p:cNvPicPr>
          <p:nvPr/>
        </p:nvPicPr>
        <p:blipFill>
          <a:blip r:embed="rId2"/>
          <a:srcRect l="11875" t="21765" r="34375" b="21765"/>
          <a:stretch>
            <a:fillRect/>
          </a:stretch>
        </p:blipFill>
        <p:spPr bwMode="auto">
          <a:xfrm>
            <a:off x="609600" y="685800"/>
            <a:ext cx="7848600" cy="4572000"/>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76200"/>
            <a:ext cx="8534400" cy="658368"/>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a:solidFill>
                  <a:srgbClr val="C00000"/>
                </a:solidFill>
                <a:effectLst>
                  <a:outerShdw blurRad="50000" dist="30000" dir="5400000" algn="tl" rotWithShape="0">
                    <a:srgbClr val="000000">
                      <a:alpha val="30000"/>
                    </a:srgbClr>
                  </a:outerShdw>
                </a:effectLst>
                <a:latin typeface="+mj-lt"/>
                <a:ea typeface="+mj-ea"/>
                <a:cs typeface="+mj-cs"/>
              </a:rPr>
              <a:t>Virtual Function Real World Example</a:t>
            </a:r>
            <a:endParaRPr kumimoji="0" lang="en-US" sz="2800" b="1" i="0" u="none" strike="noStrike" kern="1200" cap="none" spc="0" normalizeH="0" baseline="0" noProof="0" dirty="0">
              <a:ln>
                <a:noFill/>
              </a:ln>
              <a:solidFill>
                <a:srgbClr val="C00000"/>
              </a:solidFill>
              <a:effectLst>
                <a:outerShdw blurRad="50000" dist="30000" dir="5400000" algn="tl" rotWithShape="0">
                  <a:srgbClr val="000000">
                    <a:alpha val="30000"/>
                  </a:srgbClr>
                </a:outerShdw>
              </a:effectLst>
              <a:uLnTx/>
              <a:uFillTx/>
              <a:latin typeface="+mj-lt"/>
              <a:ea typeface="+mj-ea"/>
              <a:cs typeface="+mj-cs"/>
            </a:endParaRPr>
          </a:p>
        </p:txBody>
      </p:sp>
      <p:pic>
        <p:nvPicPr>
          <p:cNvPr id="10242" name="Picture 2"/>
          <p:cNvPicPr>
            <a:picLocks noChangeAspect="1" noChangeArrowheads="1"/>
          </p:cNvPicPr>
          <p:nvPr/>
        </p:nvPicPr>
        <p:blipFill>
          <a:blip r:embed="rId2"/>
          <a:srcRect l="11875" t="25294" r="43125" b="26345"/>
          <a:stretch>
            <a:fillRect/>
          </a:stretch>
        </p:blipFill>
        <p:spPr bwMode="auto">
          <a:xfrm>
            <a:off x="685800" y="762000"/>
            <a:ext cx="7620000" cy="4343400"/>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76200"/>
            <a:ext cx="8534400" cy="658368"/>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a:solidFill>
                  <a:srgbClr val="C00000"/>
                </a:solidFill>
                <a:effectLst>
                  <a:outerShdw blurRad="50000" dist="30000" dir="5400000" algn="tl" rotWithShape="0">
                    <a:srgbClr val="000000">
                      <a:alpha val="30000"/>
                    </a:srgbClr>
                  </a:outerShdw>
                </a:effectLst>
                <a:latin typeface="+mj-lt"/>
                <a:ea typeface="+mj-ea"/>
                <a:cs typeface="+mj-cs"/>
              </a:rPr>
              <a:t>Virtual Function Real World Example</a:t>
            </a:r>
            <a:endParaRPr kumimoji="0" lang="en-US" sz="2800" b="1" i="0" u="none" strike="noStrike" kern="1200" cap="none" spc="0" normalizeH="0" baseline="0" noProof="0" dirty="0">
              <a:ln>
                <a:noFill/>
              </a:ln>
              <a:solidFill>
                <a:srgbClr val="C00000"/>
              </a:solidFill>
              <a:effectLst>
                <a:outerShdw blurRad="50000" dist="30000" dir="5400000" algn="tl" rotWithShape="0">
                  <a:srgbClr val="000000">
                    <a:alpha val="30000"/>
                  </a:srgbClr>
                </a:outerShdw>
              </a:effectLst>
              <a:uLnTx/>
              <a:uFillTx/>
              <a:latin typeface="+mj-lt"/>
              <a:ea typeface="+mj-ea"/>
              <a:cs typeface="+mj-cs"/>
            </a:endParaRPr>
          </a:p>
        </p:txBody>
      </p:sp>
      <p:pic>
        <p:nvPicPr>
          <p:cNvPr id="11266" name="Picture 2"/>
          <p:cNvPicPr>
            <a:picLocks noChangeAspect="1" noChangeArrowheads="1"/>
          </p:cNvPicPr>
          <p:nvPr/>
        </p:nvPicPr>
        <p:blipFill>
          <a:blip r:embed="rId2"/>
          <a:srcRect l="11875" t="25294" r="42500" b="26471"/>
          <a:stretch>
            <a:fillRect/>
          </a:stretch>
        </p:blipFill>
        <p:spPr bwMode="auto">
          <a:xfrm>
            <a:off x="914400" y="609600"/>
            <a:ext cx="7162800" cy="4114800"/>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76200"/>
            <a:ext cx="8534400" cy="658368"/>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a:solidFill>
                  <a:srgbClr val="C00000"/>
                </a:solidFill>
                <a:effectLst>
                  <a:outerShdw blurRad="50000" dist="30000" dir="5400000" algn="tl" rotWithShape="0">
                    <a:srgbClr val="000000">
                      <a:alpha val="30000"/>
                    </a:srgbClr>
                  </a:outerShdw>
                </a:effectLst>
                <a:latin typeface="+mj-lt"/>
                <a:ea typeface="+mj-ea"/>
                <a:cs typeface="+mj-cs"/>
              </a:rPr>
              <a:t>Virtual Function Real World Example</a:t>
            </a:r>
            <a:endParaRPr kumimoji="0" lang="en-US" sz="2800" b="1" i="0" u="none" strike="noStrike" kern="1200" cap="none" spc="0" normalizeH="0" baseline="0" noProof="0" dirty="0">
              <a:ln>
                <a:noFill/>
              </a:ln>
              <a:solidFill>
                <a:srgbClr val="C00000"/>
              </a:solidFill>
              <a:effectLst>
                <a:outerShdw blurRad="50000" dist="30000" dir="5400000" algn="tl" rotWithShape="0">
                  <a:srgbClr val="000000">
                    <a:alpha val="30000"/>
                  </a:srgbClr>
                </a:outerShdw>
              </a:effectLst>
              <a:uLnTx/>
              <a:uFillTx/>
              <a:latin typeface="+mj-lt"/>
              <a:ea typeface="+mj-ea"/>
              <a:cs typeface="+mj-cs"/>
            </a:endParaRPr>
          </a:p>
        </p:txBody>
      </p:sp>
      <p:pic>
        <p:nvPicPr>
          <p:cNvPr id="12290" name="Picture 2"/>
          <p:cNvPicPr>
            <a:picLocks noChangeAspect="1" noChangeArrowheads="1"/>
          </p:cNvPicPr>
          <p:nvPr/>
        </p:nvPicPr>
        <p:blipFill>
          <a:blip r:embed="rId2"/>
          <a:srcRect l="11875" t="24118" r="33125" b="30000"/>
          <a:stretch>
            <a:fillRect/>
          </a:stretch>
        </p:blipFill>
        <p:spPr bwMode="auto">
          <a:xfrm>
            <a:off x="914400" y="533400"/>
            <a:ext cx="7467600" cy="4114800"/>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76200"/>
            <a:ext cx="8534400" cy="658368"/>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a:solidFill>
                  <a:srgbClr val="C00000"/>
                </a:solidFill>
                <a:effectLst>
                  <a:outerShdw blurRad="50000" dist="30000" dir="5400000" algn="tl" rotWithShape="0">
                    <a:srgbClr val="000000">
                      <a:alpha val="30000"/>
                    </a:srgbClr>
                  </a:outerShdw>
                </a:effectLst>
                <a:latin typeface="+mj-lt"/>
                <a:ea typeface="+mj-ea"/>
                <a:cs typeface="+mj-cs"/>
              </a:rPr>
              <a:t>Virtual Function Real World Example</a:t>
            </a:r>
            <a:endParaRPr kumimoji="0" lang="en-US" sz="2800" b="1" i="0" u="none" strike="noStrike" kern="1200" cap="none" spc="0" normalizeH="0" baseline="0" noProof="0" dirty="0">
              <a:ln>
                <a:noFill/>
              </a:ln>
              <a:solidFill>
                <a:srgbClr val="C00000"/>
              </a:solidFill>
              <a:effectLst>
                <a:outerShdw blurRad="50000" dist="30000" dir="5400000" algn="tl" rotWithShape="0">
                  <a:srgbClr val="000000">
                    <a:alpha val="30000"/>
                  </a:srgbClr>
                </a:outerShdw>
              </a:effectLst>
              <a:uLnTx/>
              <a:uFillTx/>
              <a:latin typeface="+mj-lt"/>
              <a:ea typeface="+mj-ea"/>
              <a:cs typeface="+mj-cs"/>
            </a:endParaRPr>
          </a:p>
        </p:txBody>
      </p:sp>
      <p:pic>
        <p:nvPicPr>
          <p:cNvPr id="13314" name="Picture 2"/>
          <p:cNvPicPr>
            <a:picLocks noChangeAspect="1" noChangeArrowheads="1"/>
          </p:cNvPicPr>
          <p:nvPr/>
        </p:nvPicPr>
        <p:blipFill>
          <a:blip r:embed="rId2"/>
          <a:srcRect r="51282" b="52376"/>
          <a:stretch>
            <a:fillRect/>
          </a:stretch>
        </p:blipFill>
        <p:spPr bwMode="auto">
          <a:xfrm>
            <a:off x="304800" y="527050"/>
            <a:ext cx="7620000" cy="3740150"/>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76200"/>
            <a:ext cx="8534400" cy="658368"/>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a:solidFill>
                  <a:srgbClr val="C00000"/>
                </a:solidFill>
                <a:effectLst>
                  <a:outerShdw blurRad="50000" dist="30000" dir="5400000" algn="tl" rotWithShape="0">
                    <a:srgbClr val="000000">
                      <a:alpha val="30000"/>
                    </a:srgbClr>
                  </a:outerShdw>
                </a:effectLst>
                <a:latin typeface="+mj-lt"/>
                <a:ea typeface="+mj-ea"/>
                <a:cs typeface="+mj-cs"/>
              </a:rPr>
              <a:t>Rules for Virtual Function </a:t>
            </a:r>
            <a:endParaRPr kumimoji="0" lang="en-US" sz="2800" b="1" i="0" u="none" strike="noStrike" kern="1200" cap="none" spc="0" normalizeH="0" baseline="0" noProof="0" dirty="0">
              <a:ln>
                <a:noFill/>
              </a:ln>
              <a:solidFill>
                <a:srgbClr val="C00000"/>
              </a:solidFill>
              <a:effectLst>
                <a:outerShdw blurRad="50000" dist="30000" dir="5400000" algn="tl" rotWithShape="0">
                  <a:srgbClr val="000000">
                    <a:alpha val="30000"/>
                  </a:srgbClr>
                </a:outerShdw>
              </a:effectLst>
              <a:uLnTx/>
              <a:uFillTx/>
              <a:latin typeface="+mj-lt"/>
              <a:ea typeface="+mj-ea"/>
              <a:cs typeface="+mj-cs"/>
            </a:endParaRPr>
          </a:p>
        </p:txBody>
      </p:sp>
      <p:sp>
        <p:nvSpPr>
          <p:cNvPr id="4" name="TextBox 3"/>
          <p:cNvSpPr txBox="1"/>
          <p:nvPr/>
        </p:nvSpPr>
        <p:spPr>
          <a:xfrm>
            <a:off x="457200" y="533400"/>
            <a:ext cx="8305800" cy="4524315"/>
          </a:xfrm>
          <a:prstGeom prst="rect">
            <a:avLst/>
          </a:prstGeom>
          <a:noFill/>
        </p:spPr>
        <p:txBody>
          <a:bodyPr wrap="square" rtlCol="0">
            <a:spAutoFit/>
          </a:bodyPr>
          <a:lstStyle/>
          <a:p>
            <a:pPr marL="342900" indent="-342900" algn="just">
              <a:buFont typeface="+mj-lt"/>
              <a:buAutoNum type="arabicPeriod"/>
            </a:pPr>
            <a:r>
              <a:rPr lang="en-US" sz="2400" b="1" dirty="0">
                <a:solidFill>
                  <a:srgbClr val="7030A0"/>
                </a:solidFill>
              </a:rPr>
              <a:t>The virtual function must me member of some class.</a:t>
            </a:r>
          </a:p>
          <a:p>
            <a:pPr marL="342900" indent="-342900" algn="just">
              <a:buFont typeface="+mj-lt"/>
              <a:buAutoNum type="arabicPeriod"/>
            </a:pPr>
            <a:r>
              <a:rPr lang="en-US" sz="2400" b="1" dirty="0">
                <a:solidFill>
                  <a:srgbClr val="7030A0"/>
                </a:solidFill>
              </a:rPr>
              <a:t> It can not be static.</a:t>
            </a:r>
          </a:p>
          <a:p>
            <a:pPr marL="342900" indent="-342900" algn="just">
              <a:buFont typeface="+mj-lt"/>
              <a:buAutoNum type="arabicPeriod"/>
            </a:pPr>
            <a:r>
              <a:rPr lang="en-US" sz="2400" b="1" dirty="0">
                <a:solidFill>
                  <a:srgbClr val="7030A0"/>
                </a:solidFill>
              </a:rPr>
              <a:t> It can be only accessed by the object pointer.</a:t>
            </a:r>
          </a:p>
          <a:p>
            <a:pPr marL="342900" indent="-342900" algn="just">
              <a:buFont typeface="+mj-lt"/>
              <a:buAutoNum type="arabicPeriod"/>
            </a:pPr>
            <a:r>
              <a:rPr lang="en-US" sz="2400" b="1" dirty="0">
                <a:solidFill>
                  <a:srgbClr val="7030A0"/>
                </a:solidFill>
              </a:rPr>
              <a:t> It can become a friend of another class. </a:t>
            </a:r>
          </a:p>
          <a:p>
            <a:pPr marL="342900" indent="-342900" algn="just">
              <a:buFont typeface="+mj-lt"/>
              <a:buAutoNum type="arabicPeriod"/>
            </a:pPr>
            <a:r>
              <a:rPr lang="en-US" sz="2400" b="1" dirty="0">
                <a:solidFill>
                  <a:srgbClr val="7030A0"/>
                </a:solidFill>
              </a:rPr>
              <a:t> The signature of base class version of the virtual function and derived  class versions must be same. </a:t>
            </a:r>
            <a:r>
              <a:rPr lang="en-US" sz="2400" b="1" dirty="0">
                <a:solidFill>
                  <a:srgbClr val="00B050"/>
                </a:solidFill>
              </a:rPr>
              <a:t>(return type, function name and parameter list of function must be same.)</a:t>
            </a:r>
          </a:p>
          <a:p>
            <a:pPr marL="342900" indent="-342900" algn="just">
              <a:buFont typeface="+mj-lt"/>
              <a:buAutoNum type="arabicPeriod"/>
            </a:pPr>
            <a:r>
              <a:rPr lang="en-US" sz="2400" b="1" dirty="0">
                <a:solidFill>
                  <a:srgbClr val="7030A0"/>
                </a:solidFill>
              </a:rPr>
              <a:t>A virtual function in the base class must be defined, even though it is not used.</a:t>
            </a:r>
          </a:p>
          <a:p>
            <a:pPr marL="342900" indent="-342900" algn="just">
              <a:buFont typeface="+mj-lt"/>
              <a:buAutoNum type="arabicPeriod"/>
            </a:pPr>
            <a:r>
              <a:rPr lang="en-US" sz="2400" b="1" dirty="0">
                <a:solidFill>
                  <a:srgbClr val="7030A0"/>
                </a:solidFill>
              </a:rPr>
              <a:t>We can not have virtual constructors, but we can have virtual destructors.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76200"/>
            <a:ext cx="8534400" cy="658368"/>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a:solidFill>
                  <a:srgbClr val="C00000"/>
                </a:solidFill>
                <a:effectLst>
                  <a:outerShdw blurRad="50000" dist="30000" dir="5400000" algn="tl" rotWithShape="0">
                    <a:srgbClr val="000000">
                      <a:alpha val="30000"/>
                    </a:srgbClr>
                  </a:outerShdw>
                </a:effectLst>
                <a:latin typeface="+mj-lt"/>
                <a:ea typeface="+mj-ea"/>
                <a:cs typeface="+mj-cs"/>
              </a:rPr>
              <a:t>Pure Virtual Function </a:t>
            </a:r>
            <a:endParaRPr kumimoji="0" lang="en-US" sz="2800" b="1" i="0" u="none" strike="noStrike" kern="1200" cap="none" spc="0" normalizeH="0" baseline="0" noProof="0" dirty="0">
              <a:ln>
                <a:noFill/>
              </a:ln>
              <a:solidFill>
                <a:srgbClr val="C00000"/>
              </a:solidFill>
              <a:effectLst>
                <a:outerShdw blurRad="50000" dist="30000" dir="5400000" algn="tl" rotWithShape="0">
                  <a:srgbClr val="000000">
                    <a:alpha val="30000"/>
                  </a:srgbClr>
                </a:outerShdw>
              </a:effectLst>
              <a:uLnTx/>
              <a:uFillTx/>
              <a:latin typeface="+mj-lt"/>
              <a:ea typeface="+mj-ea"/>
              <a:cs typeface="+mj-cs"/>
            </a:endParaRPr>
          </a:p>
        </p:txBody>
      </p:sp>
      <p:sp>
        <p:nvSpPr>
          <p:cNvPr id="4" name="TextBox 3"/>
          <p:cNvSpPr txBox="1"/>
          <p:nvPr/>
        </p:nvSpPr>
        <p:spPr>
          <a:xfrm>
            <a:off x="152400" y="533400"/>
            <a:ext cx="8839200" cy="6740307"/>
          </a:xfrm>
          <a:prstGeom prst="rect">
            <a:avLst/>
          </a:prstGeom>
          <a:noFill/>
        </p:spPr>
        <p:txBody>
          <a:bodyPr wrap="square" rtlCol="0">
            <a:spAutoFit/>
          </a:bodyPr>
          <a:lstStyle/>
          <a:p>
            <a:pPr marL="342900" indent="-342900" algn="just">
              <a:buFont typeface="Wingdings" pitchFamily="2" charset="2"/>
              <a:buChar char="ü"/>
            </a:pPr>
            <a:r>
              <a:rPr lang="en-US" sz="2400" b="1" dirty="0">
                <a:solidFill>
                  <a:srgbClr val="FF33CC"/>
                </a:solidFill>
              </a:rPr>
              <a:t>Usually, the virtual function inside the base class doesn’t perform any task. It works as a placeholder.</a:t>
            </a:r>
          </a:p>
          <a:p>
            <a:pPr marL="342900" indent="-342900" algn="just"/>
            <a:r>
              <a:rPr lang="en-US" sz="2400" b="1" dirty="0">
                <a:solidFill>
                  <a:srgbClr val="7030A0"/>
                </a:solidFill>
              </a:rPr>
              <a:t>	Example: In Media program, we don’t create object of type Media so there is no need to call display()</a:t>
            </a:r>
          </a:p>
          <a:p>
            <a:pPr marL="342900" indent="-342900" algn="just">
              <a:buFont typeface="Wingdings" pitchFamily="2" charset="2"/>
              <a:buChar char="ü"/>
            </a:pPr>
            <a:r>
              <a:rPr lang="en-US" sz="2400" b="1" dirty="0">
                <a:solidFill>
                  <a:srgbClr val="92D050"/>
                </a:solidFill>
              </a:rPr>
              <a:t>But to make it accessible to the derived classes, we have to define its empty body in the Media class.</a:t>
            </a:r>
          </a:p>
          <a:p>
            <a:pPr marL="342900" indent="-342900" algn="just">
              <a:buFont typeface="Wingdings" pitchFamily="2" charset="2"/>
              <a:buChar char="ü"/>
            </a:pPr>
            <a:r>
              <a:rPr lang="en-US" sz="2400" b="1" dirty="0">
                <a:solidFill>
                  <a:srgbClr val="FF0066"/>
                </a:solidFill>
              </a:rPr>
              <a:t>Such “do-nothing” function can be declared as “pure virtual function</a:t>
            </a:r>
            <a:r>
              <a:rPr lang="en-US" sz="2400" b="1" dirty="0">
                <a:solidFill>
                  <a:srgbClr val="7030A0"/>
                </a:solidFill>
              </a:rPr>
              <a:t>” </a:t>
            </a:r>
          </a:p>
          <a:p>
            <a:pPr marL="342900" indent="-342900" algn="just"/>
            <a:r>
              <a:rPr lang="en-US" sz="2400" b="1" dirty="0">
                <a:solidFill>
                  <a:srgbClr val="7030A0"/>
                </a:solidFill>
              </a:rPr>
              <a:t>			  </a:t>
            </a:r>
            <a:r>
              <a:rPr lang="en-US" sz="2400" b="1" dirty="0">
                <a:solidFill>
                  <a:srgbClr val="0070C0"/>
                </a:solidFill>
              </a:rPr>
              <a:t>virtual void display() = 0;</a:t>
            </a:r>
          </a:p>
          <a:p>
            <a:pPr marL="342900" indent="-342900" algn="just">
              <a:buFont typeface="Wingdings" pitchFamily="2" charset="2"/>
              <a:buChar char="ü"/>
            </a:pPr>
            <a:r>
              <a:rPr lang="en-US" sz="2400" b="1" dirty="0">
                <a:solidFill>
                  <a:srgbClr val="7030A0"/>
                </a:solidFill>
              </a:rPr>
              <a:t>If a base class contains pure virtual function then it is mandatory for the derived class to give the body of this function.</a:t>
            </a:r>
          </a:p>
          <a:p>
            <a:pPr marL="342900" indent="-342900" algn="just">
              <a:buFont typeface="Wingdings" pitchFamily="2" charset="2"/>
              <a:buChar char="ü"/>
            </a:pPr>
            <a:r>
              <a:rPr lang="en-US" sz="2400" b="1" dirty="0">
                <a:solidFill>
                  <a:srgbClr val="FF0000"/>
                </a:solidFill>
              </a:rPr>
              <a:t>We can not create an object of a base class having a pure virtual function. </a:t>
            </a:r>
          </a:p>
          <a:p>
            <a:pPr marL="342900" indent="-342900" algn="just">
              <a:buFont typeface="Wingdings" pitchFamily="2" charset="2"/>
              <a:buChar char="ü"/>
            </a:pPr>
            <a:r>
              <a:rPr lang="en-US" sz="2400" b="1" dirty="0">
                <a:solidFill>
                  <a:srgbClr val="7030A0"/>
                </a:solidFill>
              </a:rPr>
              <a:t>The base class having pure virtual function is called as </a:t>
            </a:r>
            <a:r>
              <a:rPr lang="en-US" sz="2400" b="1" dirty="0">
                <a:solidFill>
                  <a:srgbClr val="00B050"/>
                </a:solidFill>
              </a:rPr>
              <a:t>abstract base class</a:t>
            </a:r>
            <a:r>
              <a:rPr lang="en-US" sz="2400" b="1" dirty="0">
                <a:solidFill>
                  <a:srgbClr val="7030A0"/>
                </a:solidFill>
              </a:rPr>
              <a:t>.</a:t>
            </a:r>
          </a:p>
          <a:p>
            <a:pPr marL="342900" indent="-342900" algn="just">
              <a:buFont typeface="Wingdings" pitchFamily="2" charset="2"/>
              <a:buChar char="ü"/>
            </a:pPr>
            <a:endParaRPr lang="en-US" sz="2400" b="1" dirty="0">
              <a:solidFill>
                <a:srgbClr val="7030A0"/>
              </a:solidFill>
            </a:endParaRPr>
          </a:p>
          <a:p>
            <a:pPr marL="342900" indent="-342900" algn="just">
              <a:buFont typeface="Wingdings" pitchFamily="2" charset="2"/>
              <a:buChar char="ü"/>
            </a:pPr>
            <a:endParaRPr lang="en-US" sz="2400" b="1" dirty="0">
              <a:solidFill>
                <a:srgbClr val="7030A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ctrTitle"/>
          </p:nvPr>
        </p:nvSpPr>
        <p:spPr>
          <a:xfrm>
            <a:off x="685800" y="2971799"/>
            <a:ext cx="7772400" cy="685823"/>
          </a:xfrm>
          <a:prstGeom prst="rect">
            <a:avLst/>
          </a:prstGeom>
        </p:spPr>
        <p:txBody>
          <a:bodyPr lIns="91425" tIns="91425" rIns="91425" bIns="91425" anchor="b" anchorCtr="0">
            <a:noAutofit/>
          </a:bodyPr>
          <a:lstStyle/>
          <a:p>
            <a:pPr lvl="0" rtl="0">
              <a:spcBef>
                <a:spcPts val="0"/>
              </a:spcBef>
              <a:buNone/>
            </a:pPr>
            <a:r>
              <a:rPr lang="en-US" sz="4400" b="1" dirty="0">
                <a:solidFill>
                  <a:schemeClr val="bg1"/>
                </a:solidFill>
              </a:rPr>
              <a:t>Pointer to an object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Shape 293"/>
          <p:cNvSpPr txBox="1">
            <a:spLocks noGrp="1"/>
          </p:cNvSpPr>
          <p:nvPr>
            <p:ph type="ctrTitle" idx="4294967295"/>
          </p:nvPr>
        </p:nvSpPr>
        <p:spPr>
          <a:xfrm>
            <a:off x="916025" y="968125"/>
            <a:ext cx="5561100" cy="1546500"/>
          </a:xfrm>
          <a:prstGeom prst="rect">
            <a:avLst/>
          </a:prstGeom>
        </p:spPr>
        <p:txBody>
          <a:bodyPr lIns="91425" tIns="91425" rIns="91425" bIns="91425" anchor="b" anchorCtr="0">
            <a:noAutofit/>
          </a:bodyPr>
          <a:lstStyle/>
          <a:p>
            <a:pPr lvl="0" rtl="0">
              <a:spcBef>
                <a:spcPts val="0"/>
              </a:spcBef>
              <a:buNone/>
            </a:pPr>
            <a:r>
              <a:rPr lang="en" sz="6000">
                <a:solidFill>
                  <a:srgbClr val="7ECEFD"/>
                </a:solidFill>
              </a:rPr>
              <a:t>Thanks!</a:t>
            </a:r>
          </a:p>
        </p:txBody>
      </p:sp>
      <p:sp>
        <p:nvSpPr>
          <p:cNvPr id="294" name="Shape 294"/>
          <p:cNvSpPr txBox="1">
            <a:spLocks noGrp="1"/>
          </p:cNvSpPr>
          <p:nvPr>
            <p:ph type="subTitle" idx="4294967295"/>
          </p:nvPr>
        </p:nvSpPr>
        <p:spPr>
          <a:xfrm>
            <a:off x="916025" y="2338950"/>
            <a:ext cx="5561100" cy="1046400"/>
          </a:xfrm>
          <a:prstGeom prst="rect">
            <a:avLst/>
          </a:prstGeom>
        </p:spPr>
        <p:txBody>
          <a:bodyPr lIns="91425" tIns="91425" rIns="91425" bIns="91425" anchor="t" anchorCtr="0">
            <a:noAutofit/>
          </a:bodyPr>
          <a:lstStyle/>
          <a:p>
            <a:pPr lvl="0" rtl="0">
              <a:spcBef>
                <a:spcPts val="0"/>
              </a:spcBef>
              <a:buNone/>
            </a:pPr>
            <a:r>
              <a:rPr lang="en" sz="4800" b="1">
                <a:solidFill>
                  <a:srgbClr val="FFFFFF"/>
                </a:solidFill>
              </a:rPr>
              <a:t>Any questions?</a:t>
            </a:r>
          </a:p>
        </p:txBody>
      </p:sp>
      <p:sp>
        <p:nvSpPr>
          <p:cNvPr id="295" name="Shape 295"/>
          <p:cNvSpPr txBox="1">
            <a:spLocks noGrp="1"/>
          </p:cNvSpPr>
          <p:nvPr>
            <p:ph type="body" idx="4294967295"/>
          </p:nvPr>
        </p:nvSpPr>
        <p:spPr>
          <a:xfrm>
            <a:off x="916025" y="3678675"/>
            <a:ext cx="5561100" cy="1121925"/>
          </a:xfrm>
          <a:prstGeom prst="rect">
            <a:avLst/>
          </a:prstGeom>
        </p:spPr>
        <p:txBody>
          <a:bodyPr lIns="91425" tIns="91425" rIns="91425" bIns="91425" anchor="t" anchorCtr="0">
            <a:noAutofit/>
          </a:bodyPr>
          <a:lstStyle/>
          <a:p>
            <a:pPr lvl="0" rtl="0">
              <a:spcBef>
                <a:spcPts val="0"/>
              </a:spcBef>
              <a:buNone/>
            </a:pPr>
            <a:r>
              <a:rPr lang="en" sz="2400" dirty="0">
                <a:solidFill>
                  <a:srgbClr val="FFFFFF"/>
                </a:solidFill>
              </a:rPr>
              <a:t>You can find me at:</a:t>
            </a:r>
          </a:p>
          <a:p>
            <a:pPr lvl="0" rtl="0">
              <a:spcBef>
                <a:spcPts val="0"/>
              </a:spcBef>
              <a:buNone/>
            </a:pPr>
            <a:r>
              <a:rPr lang="en-US" sz="2400" dirty="0">
                <a:solidFill>
                  <a:srgbClr val="FFFFFF"/>
                </a:solidFill>
              </a:rPr>
              <a:t>m</a:t>
            </a:r>
            <a:r>
              <a:rPr lang="en" sz="2400" dirty="0">
                <a:solidFill>
                  <a:srgbClr val="FFFFFF"/>
                </a:solidFill>
              </a:rPr>
              <a:t>anish_ratilal2002@yahoo.com</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Shape 300"/>
          <p:cNvSpPr txBox="1">
            <a:spLocks noGrp="1"/>
          </p:cNvSpPr>
          <p:nvPr>
            <p:ph type="title"/>
          </p:nvPr>
        </p:nvSpPr>
        <p:spPr>
          <a:xfrm>
            <a:off x="893700" y="685800"/>
            <a:ext cx="6462600" cy="1143000"/>
          </a:xfrm>
          <a:prstGeom prst="rect">
            <a:avLst/>
          </a:prstGeom>
        </p:spPr>
        <p:txBody>
          <a:bodyPr lIns="91425" tIns="91425" rIns="91425" bIns="91425" anchor="b" anchorCtr="0">
            <a:noAutofit/>
          </a:bodyPr>
          <a:lstStyle/>
          <a:p>
            <a:pPr lvl="0" rtl="0">
              <a:spcBef>
                <a:spcPts val="0"/>
              </a:spcBef>
              <a:buNone/>
            </a:pPr>
            <a:r>
              <a:rPr lang="en" b="1" dirty="0">
                <a:solidFill>
                  <a:srgbClr val="C5053C"/>
                </a:solidFill>
              </a:rPr>
              <a:t>Credits</a:t>
            </a:r>
          </a:p>
        </p:txBody>
      </p:sp>
      <p:sp>
        <p:nvSpPr>
          <p:cNvPr id="301" name="Shape 301"/>
          <p:cNvSpPr txBox="1">
            <a:spLocks noGrp="1"/>
          </p:cNvSpPr>
          <p:nvPr>
            <p:ph type="body" idx="1"/>
          </p:nvPr>
        </p:nvSpPr>
        <p:spPr>
          <a:xfrm>
            <a:off x="893700" y="1905000"/>
            <a:ext cx="6462600" cy="1905000"/>
          </a:xfrm>
          <a:prstGeom prst="rect">
            <a:avLst/>
          </a:prstGeom>
        </p:spPr>
        <p:txBody>
          <a:bodyPr lIns="91425" tIns="91425" rIns="91425" bIns="91425" anchor="t" anchorCtr="0">
            <a:noAutofit/>
          </a:bodyPr>
          <a:lstStyle/>
          <a:p>
            <a:pPr marL="457200" lvl="0" indent="-381000" algn="just" rtl="0">
              <a:lnSpc>
                <a:spcPct val="115000"/>
              </a:lnSpc>
              <a:spcBef>
                <a:spcPts val="0"/>
              </a:spcBef>
              <a:buSzPct val="100000"/>
              <a:buFont typeface="Wingdings" pitchFamily="2" charset="2"/>
              <a:buChar char="q"/>
            </a:pPr>
            <a:r>
              <a:rPr lang="en" sz="2400" u="sng" dirty="0">
                <a:hlinkClick r:id="rId3"/>
              </a:rPr>
              <a:t>Object Oriented Programming with C++, E Balagurusamy, TMH</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76200"/>
            <a:ext cx="8534400" cy="658368"/>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C00000"/>
                </a:solidFill>
                <a:effectLst>
                  <a:outerShdw blurRad="50000" dist="30000" dir="5400000" algn="tl" rotWithShape="0">
                    <a:srgbClr val="000000">
                      <a:alpha val="30000"/>
                    </a:srgbClr>
                  </a:outerShdw>
                </a:effectLst>
                <a:uLnTx/>
                <a:uFillTx/>
                <a:latin typeface="+mj-lt"/>
                <a:ea typeface="+mj-ea"/>
                <a:cs typeface="+mj-cs"/>
              </a:rPr>
              <a:t>A pointer to</a:t>
            </a:r>
            <a:r>
              <a:rPr kumimoji="0" lang="en-US" sz="3600" b="1" i="0" u="none" strike="noStrike" kern="1200" cap="none" spc="0" normalizeH="0" noProof="0" dirty="0">
                <a:ln>
                  <a:noFill/>
                </a:ln>
                <a:solidFill>
                  <a:srgbClr val="C00000"/>
                </a:solidFill>
                <a:effectLst>
                  <a:outerShdw blurRad="50000" dist="30000" dir="5400000" algn="tl" rotWithShape="0">
                    <a:srgbClr val="000000">
                      <a:alpha val="30000"/>
                    </a:srgbClr>
                  </a:outerShdw>
                </a:effectLst>
                <a:uLnTx/>
                <a:uFillTx/>
                <a:latin typeface="+mj-lt"/>
                <a:ea typeface="+mj-ea"/>
                <a:cs typeface="+mj-cs"/>
              </a:rPr>
              <a:t> an object</a:t>
            </a:r>
            <a:endParaRPr kumimoji="0" lang="en-US" sz="3600" b="1" i="0" u="none" strike="noStrike" kern="1200" cap="none" spc="0" normalizeH="0" baseline="0" noProof="0" dirty="0">
              <a:ln>
                <a:noFill/>
              </a:ln>
              <a:solidFill>
                <a:srgbClr val="C00000"/>
              </a:solidFill>
              <a:effectLst>
                <a:outerShdw blurRad="50000" dist="30000" dir="5400000" algn="tl" rotWithShape="0">
                  <a:srgbClr val="000000">
                    <a:alpha val="30000"/>
                  </a:srgbClr>
                </a:outerShdw>
              </a:effectLst>
              <a:uLnTx/>
              <a:uFillTx/>
              <a:latin typeface="+mj-lt"/>
              <a:ea typeface="+mj-ea"/>
              <a:cs typeface="+mj-cs"/>
            </a:endParaRPr>
          </a:p>
        </p:txBody>
      </p:sp>
      <p:sp>
        <p:nvSpPr>
          <p:cNvPr id="3" name="TextBox 2"/>
          <p:cNvSpPr txBox="1"/>
          <p:nvPr/>
        </p:nvSpPr>
        <p:spPr>
          <a:xfrm>
            <a:off x="304800" y="762000"/>
            <a:ext cx="8763000" cy="6986528"/>
          </a:xfrm>
          <a:prstGeom prst="rect">
            <a:avLst/>
          </a:prstGeom>
          <a:noFill/>
        </p:spPr>
        <p:txBody>
          <a:bodyPr wrap="square" rtlCol="0">
            <a:spAutoFit/>
          </a:bodyPr>
          <a:lstStyle/>
          <a:p>
            <a:pPr algn="just">
              <a:buFont typeface="Wingdings" pitchFamily="2" charset="2"/>
              <a:buChar char="ü"/>
            </a:pPr>
            <a:r>
              <a:rPr lang="en-US" sz="2800" b="1" dirty="0"/>
              <a:t> </a:t>
            </a:r>
            <a:r>
              <a:rPr lang="en-US" sz="2800" b="1" dirty="0">
                <a:solidFill>
                  <a:srgbClr val="FF33CC"/>
                </a:solidFill>
              </a:rPr>
              <a:t>An object is a variable of type class.</a:t>
            </a:r>
          </a:p>
          <a:p>
            <a:pPr algn="just">
              <a:buFont typeface="Wingdings" pitchFamily="2" charset="2"/>
              <a:buChar char="ü"/>
            </a:pPr>
            <a:r>
              <a:rPr lang="en-US" sz="2800" b="1" dirty="0">
                <a:solidFill>
                  <a:srgbClr val="00B050"/>
                </a:solidFill>
              </a:rPr>
              <a:t> </a:t>
            </a:r>
            <a:r>
              <a:rPr lang="en-US" sz="2800" b="1" dirty="0">
                <a:solidFill>
                  <a:srgbClr val="7030A0"/>
                </a:solidFill>
              </a:rPr>
              <a:t>A pointer to an object must have the same type of the object to whom it points.</a:t>
            </a:r>
          </a:p>
          <a:p>
            <a:pPr algn="just"/>
            <a:r>
              <a:rPr lang="en-US" sz="2800" b="1" dirty="0">
                <a:solidFill>
                  <a:srgbClr val="00B050"/>
                </a:solidFill>
              </a:rPr>
              <a:t>     Syntax:     </a:t>
            </a:r>
            <a:r>
              <a:rPr lang="en-US" sz="2800" b="1" dirty="0" err="1">
                <a:solidFill>
                  <a:srgbClr val="FF0066"/>
                </a:solidFill>
              </a:rPr>
              <a:t>class_name</a:t>
            </a:r>
            <a:r>
              <a:rPr lang="en-US" sz="2800" b="1" dirty="0">
                <a:solidFill>
                  <a:srgbClr val="FF0066"/>
                </a:solidFill>
              </a:rPr>
              <a:t> ob;</a:t>
            </a:r>
          </a:p>
          <a:p>
            <a:pPr algn="just"/>
            <a:r>
              <a:rPr lang="en-US" sz="2800" b="1" dirty="0">
                <a:solidFill>
                  <a:srgbClr val="FF0066"/>
                </a:solidFill>
              </a:rPr>
              <a:t>		    </a:t>
            </a:r>
            <a:r>
              <a:rPr lang="en-US" sz="2800" b="1" dirty="0" err="1">
                <a:solidFill>
                  <a:srgbClr val="FF0066"/>
                </a:solidFill>
              </a:rPr>
              <a:t>class_name</a:t>
            </a:r>
            <a:r>
              <a:rPr lang="en-US" sz="2800" b="1" dirty="0">
                <a:solidFill>
                  <a:srgbClr val="FF0066"/>
                </a:solidFill>
              </a:rPr>
              <a:t> *</a:t>
            </a:r>
            <a:r>
              <a:rPr lang="en-US" sz="2800" b="1" dirty="0" err="1">
                <a:solidFill>
                  <a:srgbClr val="FF0066"/>
                </a:solidFill>
              </a:rPr>
              <a:t>pob</a:t>
            </a:r>
            <a:r>
              <a:rPr lang="en-US" sz="2800" b="1" dirty="0">
                <a:solidFill>
                  <a:srgbClr val="FF0066"/>
                </a:solidFill>
              </a:rPr>
              <a:t>=&amp;ob;</a:t>
            </a:r>
          </a:p>
          <a:p>
            <a:pPr algn="just"/>
            <a:r>
              <a:rPr lang="en-US" sz="2800" b="1" dirty="0">
                <a:solidFill>
                  <a:srgbClr val="00B050"/>
                </a:solidFill>
              </a:rPr>
              <a:t>    Example:  </a:t>
            </a:r>
            <a:r>
              <a:rPr lang="en-US" sz="2800" b="1" dirty="0">
                <a:solidFill>
                  <a:srgbClr val="00B0F0"/>
                </a:solidFill>
              </a:rPr>
              <a:t>Product p1;</a:t>
            </a:r>
          </a:p>
          <a:p>
            <a:pPr algn="just"/>
            <a:r>
              <a:rPr lang="en-US" sz="2800" b="1" dirty="0">
                <a:solidFill>
                  <a:srgbClr val="00B0F0"/>
                </a:solidFill>
              </a:rPr>
              <a:t>		    Product *</a:t>
            </a:r>
            <a:r>
              <a:rPr lang="en-US" sz="2800" b="1" dirty="0" err="1">
                <a:solidFill>
                  <a:srgbClr val="00B0F0"/>
                </a:solidFill>
              </a:rPr>
              <a:t>pob</a:t>
            </a:r>
            <a:r>
              <a:rPr lang="en-US" sz="2800" b="1" dirty="0">
                <a:solidFill>
                  <a:srgbClr val="00B0F0"/>
                </a:solidFill>
              </a:rPr>
              <a:t> = &amp;p1;</a:t>
            </a:r>
            <a:r>
              <a:rPr lang="en-US" sz="2800" b="1" dirty="0">
                <a:solidFill>
                  <a:srgbClr val="00B050"/>
                </a:solidFill>
              </a:rPr>
              <a:t>	</a:t>
            </a:r>
          </a:p>
          <a:p>
            <a:pPr algn="just">
              <a:buFont typeface="Wingdings" pitchFamily="2" charset="2"/>
              <a:buChar char="ü"/>
            </a:pPr>
            <a:r>
              <a:rPr lang="en-US" sz="2800" b="1" dirty="0">
                <a:solidFill>
                  <a:srgbClr val="00B050"/>
                </a:solidFill>
              </a:rPr>
              <a:t> </a:t>
            </a:r>
            <a:r>
              <a:rPr lang="en-US" sz="2800" b="1" dirty="0">
                <a:solidFill>
                  <a:schemeClr val="accent5">
                    <a:lumMod val="75000"/>
                  </a:schemeClr>
                </a:solidFill>
              </a:rPr>
              <a:t>To access the members of a class i.e. functions, we can use </a:t>
            </a:r>
            <a:r>
              <a:rPr lang="en-US" sz="2800" b="1" dirty="0">
                <a:solidFill>
                  <a:srgbClr val="FF0066"/>
                </a:solidFill>
              </a:rPr>
              <a:t>*</a:t>
            </a:r>
            <a:r>
              <a:rPr lang="en-US" sz="2800" b="1" dirty="0">
                <a:solidFill>
                  <a:schemeClr val="accent5">
                    <a:lumMod val="75000"/>
                  </a:schemeClr>
                </a:solidFill>
              </a:rPr>
              <a:t> as below:</a:t>
            </a:r>
          </a:p>
          <a:p>
            <a:pPr lvl="1" algn="just"/>
            <a:r>
              <a:rPr lang="en-US" sz="2800" b="1" dirty="0">
                <a:solidFill>
                  <a:srgbClr val="00B050"/>
                </a:solidFill>
              </a:rPr>
              <a:t>		</a:t>
            </a:r>
            <a:r>
              <a:rPr lang="en-US" sz="2800" b="1" dirty="0">
                <a:solidFill>
                  <a:srgbClr val="002060"/>
                </a:solidFill>
              </a:rPr>
              <a:t>(*</a:t>
            </a:r>
            <a:r>
              <a:rPr lang="en-US" sz="2800" b="1" dirty="0" err="1">
                <a:solidFill>
                  <a:srgbClr val="002060"/>
                </a:solidFill>
              </a:rPr>
              <a:t>pob</a:t>
            </a:r>
            <a:r>
              <a:rPr lang="en-US" sz="2800" b="1" dirty="0">
                <a:solidFill>
                  <a:srgbClr val="002060"/>
                </a:solidFill>
              </a:rPr>
              <a:t>).</a:t>
            </a:r>
            <a:r>
              <a:rPr lang="en-US" sz="2800" b="1" dirty="0" err="1">
                <a:solidFill>
                  <a:srgbClr val="002060"/>
                </a:solidFill>
              </a:rPr>
              <a:t>setProduct</a:t>
            </a:r>
            <a:r>
              <a:rPr lang="en-US" sz="2800" b="1" dirty="0">
                <a:solidFill>
                  <a:srgbClr val="002060"/>
                </a:solidFill>
              </a:rPr>
              <a:t>(); </a:t>
            </a:r>
          </a:p>
          <a:p>
            <a:pPr lvl="1" algn="just"/>
            <a:r>
              <a:rPr lang="en-US" sz="2800" b="1" dirty="0">
                <a:solidFill>
                  <a:srgbClr val="00B050"/>
                </a:solidFill>
              </a:rPr>
              <a:t>OR </a:t>
            </a:r>
            <a:r>
              <a:rPr lang="en-US" sz="2800" b="1" dirty="0">
                <a:solidFill>
                  <a:schemeClr val="accent4">
                    <a:lumMod val="50000"/>
                  </a:schemeClr>
                </a:solidFill>
              </a:rPr>
              <a:t>using the arrow operator </a:t>
            </a:r>
            <a:r>
              <a:rPr lang="en-US" sz="2800" b="1" dirty="0">
                <a:solidFill>
                  <a:srgbClr val="FF0066"/>
                </a:solidFill>
              </a:rPr>
              <a:t>-&gt;  </a:t>
            </a:r>
          </a:p>
          <a:p>
            <a:pPr lvl="1" algn="just"/>
            <a:r>
              <a:rPr lang="en-US" sz="2800" b="1" dirty="0">
                <a:solidFill>
                  <a:srgbClr val="00B050"/>
                </a:solidFill>
              </a:rPr>
              <a:t>               </a:t>
            </a:r>
            <a:r>
              <a:rPr lang="en-US" sz="2800" b="1" dirty="0" err="1">
                <a:solidFill>
                  <a:srgbClr val="002060"/>
                </a:solidFill>
              </a:rPr>
              <a:t>pob</a:t>
            </a:r>
            <a:r>
              <a:rPr lang="en-US" sz="2800" b="1" dirty="0">
                <a:solidFill>
                  <a:srgbClr val="002060"/>
                </a:solidFill>
              </a:rPr>
              <a:t>-&gt;</a:t>
            </a:r>
            <a:r>
              <a:rPr lang="en-US" sz="2800" b="1" dirty="0" err="1">
                <a:solidFill>
                  <a:srgbClr val="002060"/>
                </a:solidFill>
              </a:rPr>
              <a:t>setProduct</a:t>
            </a:r>
            <a:r>
              <a:rPr lang="en-US" sz="2800" b="1" dirty="0">
                <a:solidFill>
                  <a:srgbClr val="002060"/>
                </a:solidFill>
              </a:rPr>
              <a:t>();  </a:t>
            </a:r>
          </a:p>
          <a:p>
            <a:pPr algn="just"/>
            <a:endParaRPr lang="en-US" sz="2800" b="1" dirty="0">
              <a:solidFill>
                <a:srgbClr val="00B050"/>
              </a:solidFill>
            </a:endParaRPr>
          </a:p>
          <a:p>
            <a:pPr algn="just"/>
            <a:r>
              <a:rPr lang="en-US" sz="2800" b="1" dirty="0">
                <a:solidFill>
                  <a:srgbClr val="00B050"/>
                </a:solidFill>
              </a:rPr>
              <a:t>	</a:t>
            </a:r>
            <a:endParaRPr lang="en-US" sz="2800" b="1" dirty="0">
              <a:solidFill>
                <a:srgbClr val="0070C0"/>
              </a:solidFill>
            </a:endParaRPr>
          </a:p>
          <a:p>
            <a:pPr algn="just"/>
            <a:r>
              <a:rPr lang="en-US" sz="2800" b="1" dirty="0"/>
              <a:t>  	  </a:t>
            </a:r>
            <a:endParaRPr lang="en-US" sz="2800" b="1" dirty="0">
              <a:solidFill>
                <a:srgbClr val="002060"/>
              </a:solidFill>
            </a:endParaRPr>
          </a:p>
          <a:p>
            <a:pPr algn="just"/>
            <a:endParaRPr lang="en-US" sz="2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9"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0-#ppt_h/2"/>
                                          </p:val>
                                        </p:tav>
                                        <p:tav tm="100000">
                                          <p:val>
                                            <p:strVal val="#ppt_y"/>
                                          </p:val>
                                        </p:tav>
                                      </p:tavLst>
                                    </p:anim>
                                  </p:childTnLst>
                                </p:cTn>
                              </p:par>
                              <p:par>
                                <p:cTn id="15" presetID="2" presetClass="entr" presetSubtype="9"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0-#ppt_h/2"/>
                                          </p:val>
                                        </p:tav>
                                        <p:tav tm="100000">
                                          <p:val>
                                            <p:strVal val="#ppt_y"/>
                                          </p:val>
                                        </p:tav>
                                      </p:tavLst>
                                    </p:anim>
                                  </p:childTnLst>
                                </p:cTn>
                              </p:par>
                              <p:par>
                                <p:cTn id="19" presetID="2" presetClass="entr" presetSubtype="9"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p:cTn id="27"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4" end="4"/>
                                            </p:txEl>
                                          </p:spTgt>
                                        </p:tgtEl>
                                        <p:attrNameLst>
                                          <p:attrName>ppt_h</p:attrName>
                                        </p:attrNameLst>
                                      </p:cBhvr>
                                      <p:tavLst>
                                        <p:tav tm="0">
                                          <p:val>
                                            <p:fltVal val="0"/>
                                          </p:val>
                                        </p:tav>
                                        <p:tav tm="100000">
                                          <p:val>
                                            <p:strVal val="#ppt_h"/>
                                          </p:val>
                                        </p:tav>
                                      </p:tavLst>
                                    </p:anim>
                                    <p:anim calcmode="lin" valueType="num">
                                      <p:cBhvr>
                                        <p:cTn id="29" dur="5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30" dur="500"/>
                                        <p:tgtEl>
                                          <p:spTgt spid="3">
                                            <p:txEl>
                                              <p:pRg st="4" end="4"/>
                                            </p:txEl>
                                          </p:spTgt>
                                        </p:tgtEl>
                                      </p:cBhvr>
                                    </p:animEffect>
                                  </p:childTnLst>
                                </p:cTn>
                              </p:par>
                              <p:par>
                                <p:cTn id="31" presetID="31" presetClass="entr" presetSubtype="0"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p:cTn id="33"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4" dur="500" fill="hold"/>
                                        <p:tgtEl>
                                          <p:spTgt spid="3">
                                            <p:txEl>
                                              <p:pRg st="5" end="5"/>
                                            </p:txEl>
                                          </p:spTgt>
                                        </p:tgtEl>
                                        <p:attrNameLst>
                                          <p:attrName>ppt_h</p:attrName>
                                        </p:attrNameLst>
                                      </p:cBhvr>
                                      <p:tavLst>
                                        <p:tav tm="0">
                                          <p:val>
                                            <p:fltVal val="0"/>
                                          </p:val>
                                        </p:tav>
                                        <p:tav tm="100000">
                                          <p:val>
                                            <p:strVal val="#ppt_h"/>
                                          </p:val>
                                        </p:tav>
                                      </p:tavLst>
                                    </p:anim>
                                    <p:anim calcmode="lin" valueType="num">
                                      <p:cBhvr>
                                        <p:cTn id="35" dur="5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36" dur="5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6" presetClass="entr" presetSubtype="0" fill="hold"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wipe(down)">
                                      <p:cBhvr>
                                        <p:cTn id="41" dur="145">
                                          <p:stCondLst>
                                            <p:cond delay="0"/>
                                          </p:stCondLst>
                                        </p:cTn>
                                        <p:tgtEl>
                                          <p:spTgt spid="3">
                                            <p:txEl>
                                              <p:pRg st="6" end="6"/>
                                            </p:txEl>
                                          </p:spTgt>
                                        </p:tgtEl>
                                      </p:cBhvr>
                                    </p:animEffect>
                                    <p:anim calcmode="lin" valueType="num">
                                      <p:cBhvr>
                                        <p:cTn id="42" dur="456"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43" dur="166"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44" dur="166" tmFilter="0, 0; 0.125,0.2665; 0.25,0.4; 0.375,0.465; 0.5,0.5;  0.625,0.535; 0.75,0.6; 0.875,0.7335; 1,1">
                                          <p:stCondLst>
                                            <p:cond delay="166"/>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45" dur="83" tmFilter="0, 0; 0.125,0.2665; 0.25,0.4; 0.375,0.465; 0.5,0.5;  0.625,0.535; 0.75,0.6; 0.875,0.7335; 1,1">
                                          <p:stCondLst>
                                            <p:cond delay="331"/>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46" dur="41" tmFilter="0, 0; 0.125,0.2665; 0.25,0.4; 0.375,0.465; 0.5,0.5;  0.625,0.535; 0.75,0.6; 0.875,0.7335; 1,1">
                                          <p:stCondLst>
                                            <p:cond delay="414"/>
                                          </p:stCondLst>
                                        </p:cTn>
                                        <p:tgtEl>
                                          <p:spTgt spid="3">
                                            <p:txEl>
                                              <p:pRg st="6" end="6"/>
                                            </p:txEl>
                                          </p:spTgt>
                                        </p:tgtEl>
                                        <p:attrNameLst>
                                          <p:attrName>ppt_y</p:attrName>
                                        </p:attrNameLst>
                                      </p:cBhvr>
                                      <p:tavLst>
                                        <p:tav tm="0" fmla="#ppt_y-sin(pi*$)/81">
                                          <p:val>
                                            <p:fltVal val="0"/>
                                          </p:val>
                                        </p:tav>
                                        <p:tav tm="100000">
                                          <p:val>
                                            <p:fltVal val="1"/>
                                          </p:val>
                                        </p:tav>
                                      </p:tavLst>
                                    </p:anim>
                                    <p:animScale>
                                      <p:cBhvr>
                                        <p:cTn id="47" dur="7">
                                          <p:stCondLst>
                                            <p:cond delay="162"/>
                                          </p:stCondLst>
                                        </p:cTn>
                                        <p:tgtEl>
                                          <p:spTgt spid="3">
                                            <p:txEl>
                                              <p:pRg st="6" end="6"/>
                                            </p:txEl>
                                          </p:spTgt>
                                        </p:tgtEl>
                                      </p:cBhvr>
                                      <p:to x="100000" y="60000"/>
                                    </p:animScale>
                                    <p:animScale>
                                      <p:cBhvr>
                                        <p:cTn id="48" dur="41" decel="50000">
                                          <p:stCondLst>
                                            <p:cond delay="169"/>
                                          </p:stCondLst>
                                        </p:cTn>
                                        <p:tgtEl>
                                          <p:spTgt spid="3">
                                            <p:txEl>
                                              <p:pRg st="6" end="6"/>
                                            </p:txEl>
                                          </p:spTgt>
                                        </p:tgtEl>
                                      </p:cBhvr>
                                      <p:to x="100000" y="100000"/>
                                    </p:animScale>
                                    <p:animScale>
                                      <p:cBhvr>
                                        <p:cTn id="49" dur="7">
                                          <p:stCondLst>
                                            <p:cond delay="328"/>
                                          </p:stCondLst>
                                        </p:cTn>
                                        <p:tgtEl>
                                          <p:spTgt spid="3">
                                            <p:txEl>
                                              <p:pRg st="6" end="6"/>
                                            </p:txEl>
                                          </p:spTgt>
                                        </p:tgtEl>
                                      </p:cBhvr>
                                      <p:to x="100000" y="80000"/>
                                    </p:animScale>
                                    <p:animScale>
                                      <p:cBhvr>
                                        <p:cTn id="50" dur="41" decel="50000">
                                          <p:stCondLst>
                                            <p:cond delay="335"/>
                                          </p:stCondLst>
                                        </p:cTn>
                                        <p:tgtEl>
                                          <p:spTgt spid="3">
                                            <p:txEl>
                                              <p:pRg st="6" end="6"/>
                                            </p:txEl>
                                          </p:spTgt>
                                        </p:tgtEl>
                                      </p:cBhvr>
                                      <p:to x="100000" y="100000"/>
                                    </p:animScale>
                                    <p:animScale>
                                      <p:cBhvr>
                                        <p:cTn id="51" dur="7">
                                          <p:stCondLst>
                                            <p:cond delay="410"/>
                                          </p:stCondLst>
                                        </p:cTn>
                                        <p:tgtEl>
                                          <p:spTgt spid="3">
                                            <p:txEl>
                                              <p:pRg st="6" end="6"/>
                                            </p:txEl>
                                          </p:spTgt>
                                        </p:tgtEl>
                                      </p:cBhvr>
                                      <p:to x="100000" y="90000"/>
                                    </p:animScale>
                                    <p:animScale>
                                      <p:cBhvr>
                                        <p:cTn id="52" dur="41" decel="50000">
                                          <p:stCondLst>
                                            <p:cond delay="417"/>
                                          </p:stCondLst>
                                        </p:cTn>
                                        <p:tgtEl>
                                          <p:spTgt spid="3">
                                            <p:txEl>
                                              <p:pRg st="6" end="6"/>
                                            </p:txEl>
                                          </p:spTgt>
                                        </p:tgtEl>
                                      </p:cBhvr>
                                      <p:to x="100000" y="100000"/>
                                    </p:animScale>
                                    <p:animScale>
                                      <p:cBhvr>
                                        <p:cTn id="53" dur="7">
                                          <p:stCondLst>
                                            <p:cond delay="452"/>
                                          </p:stCondLst>
                                        </p:cTn>
                                        <p:tgtEl>
                                          <p:spTgt spid="3">
                                            <p:txEl>
                                              <p:pRg st="6" end="6"/>
                                            </p:txEl>
                                          </p:spTgt>
                                        </p:tgtEl>
                                      </p:cBhvr>
                                      <p:to x="100000" y="95000"/>
                                    </p:animScale>
                                    <p:animScale>
                                      <p:cBhvr>
                                        <p:cTn id="54" dur="41" decel="50000">
                                          <p:stCondLst>
                                            <p:cond delay="459"/>
                                          </p:stCondLst>
                                        </p:cTn>
                                        <p:tgtEl>
                                          <p:spTgt spid="3">
                                            <p:txEl>
                                              <p:pRg st="6" end="6"/>
                                            </p:txEl>
                                          </p:spTgt>
                                        </p:tgtEl>
                                      </p:cBhvr>
                                      <p:to x="100000" y="100000"/>
                                    </p:animScale>
                                  </p:childTnLst>
                                </p:cTn>
                              </p:par>
                              <p:par>
                                <p:cTn id="55" presetID="26" presetClass="entr" presetSubtype="0" fill="hold" nodeType="with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animEffect transition="in" filter="wipe(down)">
                                      <p:cBhvr>
                                        <p:cTn id="57" dur="145">
                                          <p:stCondLst>
                                            <p:cond delay="0"/>
                                          </p:stCondLst>
                                        </p:cTn>
                                        <p:tgtEl>
                                          <p:spTgt spid="3">
                                            <p:txEl>
                                              <p:pRg st="7" end="7"/>
                                            </p:txEl>
                                          </p:spTgt>
                                        </p:tgtEl>
                                      </p:cBhvr>
                                    </p:animEffect>
                                    <p:anim calcmode="lin" valueType="num">
                                      <p:cBhvr>
                                        <p:cTn id="58" dur="456"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59" dur="166"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60" dur="166" tmFilter="0, 0; 0.125,0.2665; 0.25,0.4; 0.375,0.465; 0.5,0.5;  0.625,0.535; 0.75,0.6; 0.875,0.7335; 1,1">
                                          <p:stCondLst>
                                            <p:cond delay="166"/>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61" dur="83" tmFilter="0, 0; 0.125,0.2665; 0.25,0.4; 0.375,0.465; 0.5,0.5;  0.625,0.535; 0.75,0.6; 0.875,0.7335; 1,1">
                                          <p:stCondLst>
                                            <p:cond delay="331"/>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62" dur="41" tmFilter="0, 0; 0.125,0.2665; 0.25,0.4; 0.375,0.465; 0.5,0.5;  0.625,0.535; 0.75,0.6; 0.875,0.7335; 1,1">
                                          <p:stCondLst>
                                            <p:cond delay="414"/>
                                          </p:stCondLst>
                                        </p:cTn>
                                        <p:tgtEl>
                                          <p:spTgt spid="3">
                                            <p:txEl>
                                              <p:pRg st="7" end="7"/>
                                            </p:txEl>
                                          </p:spTgt>
                                        </p:tgtEl>
                                        <p:attrNameLst>
                                          <p:attrName>ppt_y</p:attrName>
                                        </p:attrNameLst>
                                      </p:cBhvr>
                                      <p:tavLst>
                                        <p:tav tm="0" fmla="#ppt_y-sin(pi*$)/81">
                                          <p:val>
                                            <p:fltVal val="0"/>
                                          </p:val>
                                        </p:tav>
                                        <p:tav tm="100000">
                                          <p:val>
                                            <p:fltVal val="1"/>
                                          </p:val>
                                        </p:tav>
                                      </p:tavLst>
                                    </p:anim>
                                    <p:animScale>
                                      <p:cBhvr>
                                        <p:cTn id="63" dur="7">
                                          <p:stCondLst>
                                            <p:cond delay="162"/>
                                          </p:stCondLst>
                                        </p:cTn>
                                        <p:tgtEl>
                                          <p:spTgt spid="3">
                                            <p:txEl>
                                              <p:pRg st="7" end="7"/>
                                            </p:txEl>
                                          </p:spTgt>
                                        </p:tgtEl>
                                      </p:cBhvr>
                                      <p:to x="100000" y="60000"/>
                                    </p:animScale>
                                    <p:animScale>
                                      <p:cBhvr>
                                        <p:cTn id="64" dur="41" decel="50000">
                                          <p:stCondLst>
                                            <p:cond delay="169"/>
                                          </p:stCondLst>
                                        </p:cTn>
                                        <p:tgtEl>
                                          <p:spTgt spid="3">
                                            <p:txEl>
                                              <p:pRg st="7" end="7"/>
                                            </p:txEl>
                                          </p:spTgt>
                                        </p:tgtEl>
                                      </p:cBhvr>
                                      <p:to x="100000" y="100000"/>
                                    </p:animScale>
                                    <p:animScale>
                                      <p:cBhvr>
                                        <p:cTn id="65" dur="7">
                                          <p:stCondLst>
                                            <p:cond delay="328"/>
                                          </p:stCondLst>
                                        </p:cTn>
                                        <p:tgtEl>
                                          <p:spTgt spid="3">
                                            <p:txEl>
                                              <p:pRg st="7" end="7"/>
                                            </p:txEl>
                                          </p:spTgt>
                                        </p:tgtEl>
                                      </p:cBhvr>
                                      <p:to x="100000" y="80000"/>
                                    </p:animScale>
                                    <p:animScale>
                                      <p:cBhvr>
                                        <p:cTn id="66" dur="41" decel="50000">
                                          <p:stCondLst>
                                            <p:cond delay="335"/>
                                          </p:stCondLst>
                                        </p:cTn>
                                        <p:tgtEl>
                                          <p:spTgt spid="3">
                                            <p:txEl>
                                              <p:pRg st="7" end="7"/>
                                            </p:txEl>
                                          </p:spTgt>
                                        </p:tgtEl>
                                      </p:cBhvr>
                                      <p:to x="100000" y="100000"/>
                                    </p:animScale>
                                    <p:animScale>
                                      <p:cBhvr>
                                        <p:cTn id="67" dur="7">
                                          <p:stCondLst>
                                            <p:cond delay="410"/>
                                          </p:stCondLst>
                                        </p:cTn>
                                        <p:tgtEl>
                                          <p:spTgt spid="3">
                                            <p:txEl>
                                              <p:pRg st="7" end="7"/>
                                            </p:txEl>
                                          </p:spTgt>
                                        </p:tgtEl>
                                      </p:cBhvr>
                                      <p:to x="100000" y="90000"/>
                                    </p:animScale>
                                    <p:animScale>
                                      <p:cBhvr>
                                        <p:cTn id="68" dur="41" decel="50000">
                                          <p:stCondLst>
                                            <p:cond delay="417"/>
                                          </p:stCondLst>
                                        </p:cTn>
                                        <p:tgtEl>
                                          <p:spTgt spid="3">
                                            <p:txEl>
                                              <p:pRg st="7" end="7"/>
                                            </p:txEl>
                                          </p:spTgt>
                                        </p:tgtEl>
                                      </p:cBhvr>
                                      <p:to x="100000" y="100000"/>
                                    </p:animScale>
                                    <p:animScale>
                                      <p:cBhvr>
                                        <p:cTn id="69" dur="7">
                                          <p:stCondLst>
                                            <p:cond delay="452"/>
                                          </p:stCondLst>
                                        </p:cTn>
                                        <p:tgtEl>
                                          <p:spTgt spid="3">
                                            <p:txEl>
                                              <p:pRg st="7" end="7"/>
                                            </p:txEl>
                                          </p:spTgt>
                                        </p:tgtEl>
                                      </p:cBhvr>
                                      <p:to x="100000" y="95000"/>
                                    </p:animScale>
                                    <p:animScale>
                                      <p:cBhvr>
                                        <p:cTn id="70" dur="41" decel="50000">
                                          <p:stCondLst>
                                            <p:cond delay="459"/>
                                          </p:stCondLst>
                                        </p:cTn>
                                        <p:tgtEl>
                                          <p:spTgt spid="3">
                                            <p:txEl>
                                              <p:pRg st="7" end="7"/>
                                            </p:txEl>
                                          </p:spTgt>
                                        </p:tgtEl>
                                      </p:cBhvr>
                                      <p:to x="100000" y="100000"/>
                                    </p:animScale>
                                  </p:childTnLst>
                                </p:cTn>
                              </p:par>
                            </p:childTnLst>
                          </p:cTn>
                        </p:par>
                      </p:childTnLst>
                    </p:cTn>
                  </p:par>
                  <p:par>
                    <p:cTn id="71" fill="hold">
                      <p:stCondLst>
                        <p:cond delay="indefinite"/>
                      </p:stCondLst>
                      <p:childTnLst>
                        <p:par>
                          <p:cTn id="72" fill="hold">
                            <p:stCondLst>
                              <p:cond delay="0"/>
                            </p:stCondLst>
                            <p:childTnLst>
                              <p:par>
                                <p:cTn id="73" presetID="6" presetClass="entr" presetSubtype="16" fill="hold" nodeType="clickEffect">
                                  <p:stCondLst>
                                    <p:cond delay="0"/>
                                  </p:stCondLst>
                                  <p:childTnLst>
                                    <p:set>
                                      <p:cBhvr>
                                        <p:cTn id="74" dur="1" fill="hold">
                                          <p:stCondLst>
                                            <p:cond delay="0"/>
                                          </p:stCondLst>
                                        </p:cTn>
                                        <p:tgtEl>
                                          <p:spTgt spid="3">
                                            <p:txEl>
                                              <p:pRg st="8" end="8"/>
                                            </p:txEl>
                                          </p:spTgt>
                                        </p:tgtEl>
                                        <p:attrNameLst>
                                          <p:attrName>style.visibility</p:attrName>
                                        </p:attrNameLst>
                                      </p:cBhvr>
                                      <p:to>
                                        <p:strVal val="visible"/>
                                      </p:to>
                                    </p:set>
                                    <p:animEffect transition="in" filter="circle(in)">
                                      <p:cBhvr>
                                        <p:cTn id="75" dur="10"/>
                                        <p:tgtEl>
                                          <p:spTgt spid="3">
                                            <p:txEl>
                                              <p:pRg st="8" end="8"/>
                                            </p:txEl>
                                          </p:spTgt>
                                        </p:tgtEl>
                                      </p:cBhvr>
                                    </p:animEffect>
                                  </p:childTnLst>
                                </p:cTn>
                              </p:par>
                              <p:par>
                                <p:cTn id="76" presetID="6" presetClass="entr" presetSubtype="16" fill="hold" nodeType="withEffect">
                                  <p:stCondLst>
                                    <p:cond delay="0"/>
                                  </p:stCondLst>
                                  <p:childTnLst>
                                    <p:set>
                                      <p:cBhvr>
                                        <p:cTn id="77" dur="1" fill="hold">
                                          <p:stCondLst>
                                            <p:cond delay="0"/>
                                          </p:stCondLst>
                                        </p:cTn>
                                        <p:tgtEl>
                                          <p:spTgt spid="3">
                                            <p:txEl>
                                              <p:pRg st="9" end="9"/>
                                            </p:txEl>
                                          </p:spTgt>
                                        </p:tgtEl>
                                        <p:attrNameLst>
                                          <p:attrName>style.visibility</p:attrName>
                                        </p:attrNameLst>
                                      </p:cBhvr>
                                      <p:to>
                                        <p:strVal val="visible"/>
                                      </p:to>
                                    </p:set>
                                    <p:animEffect transition="in" filter="circle(in)">
                                      <p:cBhvr>
                                        <p:cTn id="78" dur="1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76200"/>
            <a:ext cx="8534400" cy="658368"/>
          </a:xfrm>
          <a:prstGeom prst="rect">
            <a:avLst/>
          </a:prstGeom>
        </p:spPr>
        <p:txBody>
          <a:bodyPr/>
          <a:lstStyle/>
          <a:p>
            <a:pPr lvl="0" algn="ctr">
              <a:spcBef>
                <a:spcPct val="0"/>
              </a:spcBef>
              <a:defRPr/>
            </a:pPr>
            <a:r>
              <a:rPr lang="en-US" sz="3600" b="1" dirty="0">
                <a:solidFill>
                  <a:srgbClr val="C00000"/>
                </a:solidFill>
                <a:effectLst>
                  <a:outerShdw blurRad="50000" dist="30000" dir="5400000" algn="tl" rotWithShape="0">
                    <a:srgbClr val="000000">
                      <a:alpha val="30000"/>
                    </a:srgbClr>
                  </a:outerShdw>
                </a:effectLst>
              </a:rPr>
              <a:t>A pointer to an object</a:t>
            </a:r>
          </a:p>
        </p:txBody>
      </p:sp>
      <p:pic>
        <p:nvPicPr>
          <p:cNvPr id="1027" name="Picture 3"/>
          <p:cNvPicPr>
            <a:picLocks noChangeAspect="1" noChangeArrowheads="1"/>
          </p:cNvPicPr>
          <p:nvPr/>
        </p:nvPicPr>
        <p:blipFill>
          <a:blip r:embed="rId2"/>
          <a:srcRect l="11250" t="21765" r="32500" b="15882"/>
          <a:stretch>
            <a:fillRect/>
          </a:stretch>
        </p:blipFill>
        <p:spPr bwMode="auto">
          <a:xfrm>
            <a:off x="228600" y="685800"/>
            <a:ext cx="8686800" cy="5181600"/>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76200"/>
            <a:ext cx="8534400" cy="658368"/>
          </a:xfrm>
          <a:prstGeom prst="rect">
            <a:avLst/>
          </a:prstGeom>
        </p:spPr>
        <p:txBody>
          <a:bodyPr/>
          <a:lstStyle/>
          <a:p>
            <a:pPr lvl="0" algn="ctr">
              <a:spcBef>
                <a:spcPct val="0"/>
              </a:spcBef>
              <a:defRPr/>
            </a:pPr>
            <a:r>
              <a:rPr lang="en-US" sz="3600" b="1" dirty="0">
                <a:solidFill>
                  <a:srgbClr val="C00000"/>
                </a:solidFill>
                <a:effectLst>
                  <a:outerShdw blurRad="50000" dist="30000" dir="5400000" algn="tl" rotWithShape="0">
                    <a:srgbClr val="000000">
                      <a:alpha val="30000"/>
                    </a:srgbClr>
                  </a:outerShdw>
                </a:effectLst>
              </a:rPr>
              <a:t>A pointer to an object</a:t>
            </a:r>
          </a:p>
        </p:txBody>
      </p:sp>
      <p:pic>
        <p:nvPicPr>
          <p:cNvPr id="2050" name="Picture 2"/>
          <p:cNvPicPr>
            <a:picLocks noChangeAspect="1" noChangeArrowheads="1"/>
          </p:cNvPicPr>
          <p:nvPr/>
        </p:nvPicPr>
        <p:blipFill>
          <a:blip r:embed="rId2"/>
          <a:srcRect l="11856" t="29747" r="59375" b="24117"/>
          <a:stretch>
            <a:fillRect/>
          </a:stretch>
        </p:blipFill>
        <p:spPr bwMode="auto">
          <a:xfrm>
            <a:off x="457200" y="609600"/>
            <a:ext cx="6248400" cy="3657600"/>
          </a:xfrm>
          <a:prstGeom prst="rect">
            <a:avLst/>
          </a:prstGeom>
          <a:noFill/>
          <a:ln w="9525">
            <a:noFill/>
            <a:miter lim="800000"/>
            <a:headEnd/>
            <a:tailEnd/>
          </a:ln>
          <a:effectLst/>
        </p:spPr>
      </p:pic>
      <p:sp>
        <p:nvSpPr>
          <p:cNvPr id="5" name="TextBox 4"/>
          <p:cNvSpPr txBox="1"/>
          <p:nvPr/>
        </p:nvSpPr>
        <p:spPr>
          <a:xfrm>
            <a:off x="381000" y="4648200"/>
            <a:ext cx="8610600" cy="830997"/>
          </a:xfrm>
          <a:prstGeom prst="rect">
            <a:avLst/>
          </a:prstGeom>
          <a:noFill/>
        </p:spPr>
        <p:txBody>
          <a:bodyPr wrap="square" rtlCol="0">
            <a:spAutoFit/>
          </a:bodyPr>
          <a:lstStyle/>
          <a:p>
            <a:pPr algn="just"/>
            <a:r>
              <a:rPr lang="en-US" sz="2400" b="1" dirty="0">
                <a:solidFill>
                  <a:srgbClr val="0070C0"/>
                </a:solidFill>
              </a:rPr>
              <a:t>Note:</a:t>
            </a:r>
            <a:r>
              <a:rPr lang="en-US" sz="2400" b="1" dirty="0"/>
              <a:t>  </a:t>
            </a:r>
            <a:r>
              <a:rPr lang="en-US" sz="2400" b="1" dirty="0">
                <a:solidFill>
                  <a:srgbClr val="C00000"/>
                </a:solidFill>
              </a:rPr>
              <a:t>precedence of . is higher than * as per right associativity therefore *</a:t>
            </a:r>
            <a:r>
              <a:rPr lang="en-US" sz="2400" b="1" dirty="0" err="1">
                <a:solidFill>
                  <a:srgbClr val="C00000"/>
                </a:solidFill>
              </a:rPr>
              <a:t>pob</a:t>
            </a:r>
            <a:r>
              <a:rPr lang="en-US" sz="2400" b="1" dirty="0">
                <a:solidFill>
                  <a:srgbClr val="C00000"/>
                </a:solidFill>
              </a:rPr>
              <a:t> must be written inside the ( )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76200"/>
            <a:ext cx="8534400" cy="658368"/>
          </a:xfrm>
          <a:prstGeom prst="rect">
            <a:avLst/>
          </a:prstGeom>
        </p:spPr>
        <p:txBody>
          <a:bodyPr/>
          <a:lstStyle/>
          <a:p>
            <a:pPr lvl="0" algn="ctr">
              <a:spcBef>
                <a:spcPct val="0"/>
              </a:spcBef>
              <a:defRPr/>
            </a:pPr>
            <a:r>
              <a:rPr lang="en-US" sz="3600" b="1" dirty="0">
                <a:solidFill>
                  <a:srgbClr val="C00000"/>
                </a:solidFill>
                <a:effectLst>
                  <a:outerShdw blurRad="50000" dist="30000" dir="5400000" algn="tl" rotWithShape="0">
                    <a:srgbClr val="000000">
                      <a:alpha val="30000"/>
                    </a:srgbClr>
                  </a:outerShdw>
                </a:effectLst>
              </a:rPr>
              <a:t>A pointer to an object</a:t>
            </a:r>
          </a:p>
        </p:txBody>
      </p:sp>
      <p:pic>
        <p:nvPicPr>
          <p:cNvPr id="1026" name="Picture 2"/>
          <p:cNvPicPr>
            <a:picLocks noChangeAspect="1" noChangeArrowheads="1"/>
          </p:cNvPicPr>
          <p:nvPr/>
        </p:nvPicPr>
        <p:blipFill>
          <a:blip r:embed="rId2"/>
          <a:srcRect r="47440" b="59052"/>
          <a:stretch>
            <a:fillRect/>
          </a:stretch>
        </p:blipFill>
        <p:spPr bwMode="auto">
          <a:xfrm>
            <a:off x="228600" y="609600"/>
            <a:ext cx="8610600" cy="3048000"/>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76200"/>
            <a:ext cx="8534400" cy="658368"/>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C00000"/>
                </a:solidFill>
                <a:effectLst>
                  <a:outerShdw blurRad="50000" dist="30000" dir="5400000" algn="tl" rotWithShape="0">
                    <a:srgbClr val="000000">
                      <a:alpha val="30000"/>
                    </a:srgbClr>
                  </a:outerShdw>
                </a:effectLst>
                <a:uLnTx/>
                <a:uFillTx/>
                <a:latin typeface="+mj-lt"/>
                <a:ea typeface="+mj-ea"/>
                <a:cs typeface="+mj-cs"/>
              </a:rPr>
              <a:t>Creating an</a:t>
            </a:r>
            <a:r>
              <a:rPr kumimoji="0" lang="en-US" sz="3600" b="1" i="0" u="none" strike="noStrike" kern="1200" cap="none" spc="0" normalizeH="0" noProof="0" dirty="0">
                <a:ln>
                  <a:noFill/>
                </a:ln>
                <a:solidFill>
                  <a:srgbClr val="C00000"/>
                </a:solidFill>
                <a:effectLst>
                  <a:outerShdw blurRad="50000" dist="30000" dir="5400000" algn="tl" rotWithShape="0">
                    <a:srgbClr val="000000">
                      <a:alpha val="30000"/>
                    </a:srgbClr>
                  </a:outerShdw>
                </a:effectLst>
                <a:uLnTx/>
                <a:uFillTx/>
                <a:latin typeface="+mj-lt"/>
                <a:ea typeface="+mj-ea"/>
                <a:cs typeface="+mj-cs"/>
              </a:rPr>
              <a:t> object Dynamically</a:t>
            </a:r>
            <a:endParaRPr kumimoji="0" lang="en-US" sz="3600" b="1" i="0" u="none" strike="noStrike" kern="1200" cap="none" spc="0" normalizeH="0" baseline="0" noProof="0" dirty="0">
              <a:ln>
                <a:noFill/>
              </a:ln>
              <a:solidFill>
                <a:srgbClr val="C00000"/>
              </a:solidFill>
              <a:effectLst>
                <a:outerShdw blurRad="50000" dist="30000" dir="5400000" algn="tl" rotWithShape="0">
                  <a:srgbClr val="000000">
                    <a:alpha val="30000"/>
                  </a:srgbClr>
                </a:outerShdw>
              </a:effectLst>
              <a:uLnTx/>
              <a:uFillTx/>
              <a:latin typeface="+mj-lt"/>
              <a:ea typeface="+mj-ea"/>
              <a:cs typeface="+mj-cs"/>
            </a:endParaRPr>
          </a:p>
        </p:txBody>
      </p:sp>
      <p:sp>
        <p:nvSpPr>
          <p:cNvPr id="3" name="TextBox 2"/>
          <p:cNvSpPr txBox="1"/>
          <p:nvPr/>
        </p:nvSpPr>
        <p:spPr>
          <a:xfrm>
            <a:off x="304800" y="762000"/>
            <a:ext cx="8763000" cy="6894195"/>
          </a:xfrm>
          <a:prstGeom prst="rect">
            <a:avLst/>
          </a:prstGeom>
          <a:noFill/>
        </p:spPr>
        <p:txBody>
          <a:bodyPr wrap="square" rtlCol="0">
            <a:spAutoFit/>
          </a:bodyPr>
          <a:lstStyle/>
          <a:p>
            <a:pPr algn="just">
              <a:buFont typeface="Wingdings" pitchFamily="2" charset="2"/>
              <a:buChar char="ü"/>
            </a:pPr>
            <a:r>
              <a:rPr lang="en-US" sz="2600" b="1" dirty="0"/>
              <a:t> So far whatever objects we have created are created using </a:t>
            </a:r>
            <a:r>
              <a:rPr lang="en-US" sz="2600" b="1" dirty="0">
                <a:solidFill>
                  <a:srgbClr val="7030A0"/>
                </a:solidFill>
              </a:rPr>
              <a:t>static memory allocation. </a:t>
            </a:r>
          </a:p>
          <a:p>
            <a:pPr algn="just">
              <a:buFont typeface="Wingdings" pitchFamily="2" charset="2"/>
              <a:buChar char="ü"/>
            </a:pPr>
            <a:r>
              <a:rPr lang="en-US" sz="2600" b="1" dirty="0">
                <a:solidFill>
                  <a:srgbClr val="00B050"/>
                </a:solidFill>
              </a:rPr>
              <a:t> </a:t>
            </a:r>
            <a:r>
              <a:rPr lang="en-US" sz="2600" b="1" dirty="0">
                <a:solidFill>
                  <a:srgbClr val="0070C0"/>
                </a:solidFill>
              </a:rPr>
              <a:t>In C++, to create an object dynamically, we have to use </a:t>
            </a:r>
            <a:r>
              <a:rPr lang="en-US" sz="2600" b="1" u="sng" dirty="0">
                <a:solidFill>
                  <a:srgbClr val="FF0000"/>
                </a:solidFill>
              </a:rPr>
              <a:t>pointer and  new operator.</a:t>
            </a:r>
          </a:p>
          <a:p>
            <a:pPr algn="just"/>
            <a:r>
              <a:rPr lang="en-US" sz="2600" b="1" dirty="0">
                <a:solidFill>
                  <a:srgbClr val="00B050"/>
                </a:solidFill>
              </a:rPr>
              <a:t> Syntax:    </a:t>
            </a:r>
            <a:r>
              <a:rPr lang="en-US" sz="2600" b="1" dirty="0" err="1">
                <a:solidFill>
                  <a:srgbClr val="FF33CC"/>
                </a:solidFill>
              </a:rPr>
              <a:t>class_name</a:t>
            </a:r>
            <a:r>
              <a:rPr lang="en-US" sz="2600" b="1" dirty="0">
                <a:solidFill>
                  <a:srgbClr val="FF33CC"/>
                </a:solidFill>
              </a:rPr>
              <a:t> *ptr = </a:t>
            </a:r>
            <a:r>
              <a:rPr lang="en-US" sz="2600" b="1" dirty="0">
                <a:solidFill>
                  <a:schemeClr val="accent4">
                    <a:lumMod val="50000"/>
                  </a:schemeClr>
                </a:solidFill>
              </a:rPr>
              <a:t>new</a:t>
            </a:r>
            <a:r>
              <a:rPr lang="en-US" sz="2600" b="1" dirty="0">
                <a:solidFill>
                  <a:schemeClr val="accent3">
                    <a:lumMod val="50000"/>
                  </a:schemeClr>
                </a:solidFill>
              </a:rPr>
              <a:t> </a:t>
            </a:r>
            <a:r>
              <a:rPr lang="en-US" sz="2600" b="1" dirty="0" err="1">
                <a:solidFill>
                  <a:srgbClr val="FF33CC"/>
                </a:solidFill>
              </a:rPr>
              <a:t>class_name</a:t>
            </a:r>
            <a:r>
              <a:rPr lang="en-US" sz="2600" b="1" dirty="0">
                <a:solidFill>
                  <a:srgbClr val="FF33CC"/>
                </a:solidFill>
              </a:rPr>
              <a:t>();</a:t>
            </a:r>
          </a:p>
          <a:p>
            <a:pPr algn="just"/>
            <a:r>
              <a:rPr lang="en-US" sz="2600" b="1" dirty="0">
                <a:solidFill>
                  <a:srgbClr val="00B050"/>
                </a:solidFill>
              </a:rPr>
              <a:t>Example :  </a:t>
            </a:r>
            <a:r>
              <a:rPr lang="en-US" sz="2600" b="1" dirty="0">
                <a:solidFill>
                  <a:srgbClr val="FF33CC"/>
                </a:solidFill>
              </a:rPr>
              <a:t>Product *</a:t>
            </a:r>
            <a:r>
              <a:rPr lang="en-US" sz="2600" b="1" dirty="0" err="1">
                <a:solidFill>
                  <a:srgbClr val="FF33CC"/>
                </a:solidFill>
              </a:rPr>
              <a:t>pob</a:t>
            </a:r>
            <a:r>
              <a:rPr lang="en-US" sz="2600" b="1" dirty="0">
                <a:solidFill>
                  <a:srgbClr val="FF33CC"/>
                </a:solidFill>
              </a:rPr>
              <a:t> </a:t>
            </a:r>
            <a:r>
              <a:rPr lang="en-US" sz="2600" b="1" dirty="0">
                <a:solidFill>
                  <a:srgbClr val="00B050"/>
                </a:solidFill>
              </a:rPr>
              <a:t>= </a:t>
            </a:r>
            <a:r>
              <a:rPr lang="en-US" sz="2600" b="1" dirty="0">
                <a:solidFill>
                  <a:schemeClr val="accent4">
                    <a:lumMod val="50000"/>
                  </a:schemeClr>
                </a:solidFill>
              </a:rPr>
              <a:t>new</a:t>
            </a:r>
            <a:r>
              <a:rPr lang="en-US" sz="2600" b="1" dirty="0">
                <a:solidFill>
                  <a:srgbClr val="00B050"/>
                </a:solidFill>
              </a:rPr>
              <a:t> </a:t>
            </a:r>
            <a:r>
              <a:rPr lang="en-US" sz="2600" b="1" dirty="0">
                <a:solidFill>
                  <a:srgbClr val="FF33CC"/>
                </a:solidFill>
              </a:rPr>
              <a:t>Product();</a:t>
            </a:r>
          </a:p>
          <a:p>
            <a:pPr algn="just"/>
            <a:endParaRPr lang="en-US" sz="2600" b="1" u="sng" dirty="0">
              <a:solidFill>
                <a:srgbClr val="C00000"/>
              </a:solidFill>
            </a:endParaRPr>
          </a:p>
          <a:p>
            <a:pPr algn="just"/>
            <a:r>
              <a:rPr lang="en-US" sz="2600" b="1" u="sng" dirty="0">
                <a:solidFill>
                  <a:srgbClr val="C00000"/>
                </a:solidFill>
              </a:rPr>
              <a:t>Working of new operator</a:t>
            </a:r>
          </a:p>
          <a:p>
            <a:pPr algn="just">
              <a:buFont typeface="Wingdings" pitchFamily="2" charset="2"/>
              <a:buChar char="ü"/>
            </a:pPr>
            <a:r>
              <a:rPr lang="en-US" sz="2600" b="1" dirty="0">
                <a:solidFill>
                  <a:srgbClr val="00B050"/>
                </a:solidFill>
              </a:rPr>
              <a:t> </a:t>
            </a:r>
            <a:r>
              <a:rPr lang="en-US" sz="2600" b="1" dirty="0">
                <a:solidFill>
                  <a:srgbClr val="7030A0"/>
                </a:solidFill>
              </a:rPr>
              <a:t>The new operator allocates memory for the object dynamically (at run time) and returns address of the object to the pointer variable at the left hand side of =.</a:t>
            </a:r>
          </a:p>
          <a:p>
            <a:pPr algn="just">
              <a:buFont typeface="Wingdings" pitchFamily="2" charset="2"/>
              <a:buChar char="ü"/>
            </a:pPr>
            <a:r>
              <a:rPr lang="en-US" sz="2600" b="1" dirty="0">
                <a:solidFill>
                  <a:srgbClr val="7030A0"/>
                </a:solidFill>
              </a:rPr>
              <a:t> </a:t>
            </a:r>
            <a:r>
              <a:rPr lang="en-US" sz="2600" b="1" dirty="0">
                <a:solidFill>
                  <a:srgbClr val="00B050"/>
                </a:solidFill>
              </a:rPr>
              <a:t>The members of the class are invoked using</a:t>
            </a:r>
            <a:r>
              <a:rPr lang="en-US" sz="2600" b="1" dirty="0">
                <a:solidFill>
                  <a:srgbClr val="7030A0"/>
                </a:solidFill>
              </a:rPr>
              <a:t> </a:t>
            </a:r>
            <a:r>
              <a:rPr lang="en-US" sz="2600" b="1" dirty="0">
                <a:solidFill>
                  <a:srgbClr val="FF0066"/>
                </a:solidFill>
              </a:rPr>
              <a:t>-&gt; (arrow operator) or * operator</a:t>
            </a:r>
          </a:p>
          <a:p>
            <a:pPr algn="just"/>
            <a:r>
              <a:rPr lang="en-US" sz="2600" b="1" dirty="0">
                <a:solidFill>
                  <a:srgbClr val="00B050"/>
                </a:solidFill>
              </a:rPr>
              <a:t> </a:t>
            </a:r>
          </a:p>
          <a:p>
            <a:pPr algn="just"/>
            <a:r>
              <a:rPr lang="en-US" sz="2600" b="1" dirty="0">
                <a:solidFill>
                  <a:srgbClr val="00B050"/>
                </a:solidFill>
              </a:rPr>
              <a:t>	</a:t>
            </a:r>
            <a:endParaRPr lang="en-US" sz="2600" b="1" dirty="0">
              <a:solidFill>
                <a:srgbClr val="0070C0"/>
              </a:solidFill>
            </a:endParaRPr>
          </a:p>
          <a:p>
            <a:pPr algn="just"/>
            <a:r>
              <a:rPr lang="en-US" sz="2600" b="1" dirty="0"/>
              <a:t>  	  </a:t>
            </a:r>
            <a:endParaRPr lang="en-US" sz="2600" b="1" dirty="0">
              <a:solidFill>
                <a:srgbClr val="002060"/>
              </a:solidFill>
            </a:endParaRPr>
          </a:p>
          <a:p>
            <a:pPr algn="just"/>
            <a:endParaRPr lang="en-US" sz="26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6"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6"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7" dur="500"/>
                                        <p:tgtEl>
                                          <p:spTgt spid="3">
                                            <p:txEl>
                                              <p:pRg st="5" end="5"/>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p:cTn id="35"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A6B202CBF532C47AC7B4711D124A94A" ma:contentTypeVersion="8" ma:contentTypeDescription="Create a new document." ma:contentTypeScope="" ma:versionID="01adb539a532609d38e51ad5b6220e42">
  <xsd:schema xmlns:xsd="http://www.w3.org/2001/XMLSchema" xmlns:xs="http://www.w3.org/2001/XMLSchema" xmlns:p="http://schemas.microsoft.com/office/2006/metadata/properties" xmlns:ns2="b66ba328-3cef-4ab1-9137-b80ba276e726" targetNamespace="http://schemas.microsoft.com/office/2006/metadata/properties" ma:root="true" ma:fieldsID="9376fe167284e88e2eb3b50b88cadcdd" ns2:_="">
    <xsd:import namespace="b66ba328-3cef-4ab1-9137-b80ba276e72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6ba328-3cef-4ab1-9137-b80ba276e72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2BD6EDC-A5F2-4F53-A0FF-03F62814501E}">
  <ds:schemaRefs>
    <ds:schemaRef ds:uri="http://schemas.microsoft.com/sharepoint/v3/contenttype/forms"/>
  </ds:schemaRefs>
</ds:datastoreItem>
</file>

<file path=customXml/itemProps2.xml><?xml version="1.0" encoding="utf-8"?>
<ds:datastoreItem xmlns:ds="http://schemas.openxmlformats.org/officeDocument/2006/customXml" ds:itemID="{710BA360-0D63-4592-B253-BF5F185D95F9}"/>
</file>

<file path=customXml/itemProps3.xml><?xml version="1.0" encoding="utf-8"?>
<ds:datastoreItem xmlns:ds="http://schemas.openxmlformats.org/officeDocument/2006/customXml" ds:itemID="{489184AC-74F2-4FDD-A7EB-54FC6A18A019}">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Origin</Template>
  <TotalTime>1782</TotalTime>
  <Words>996</Words>
  <Application>Microsoft Office PowerPoint</Application>
  <PresentationFormat>On-screen Show (4:3)</PresentationFormat>
  <Paragraphs>220</Paragraphs>
  <Slides>41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Bookman Old Style</vt:lpstr>
      <vt:lpstr>Calibri</vt:lpstr>
      <vt:lpstr>Gill Sans MT</vt:lpstr>
      <vt:lpstr>Wingdings</vt:lpstr>
      <vt:lpstr>Wingdings 3</vt:lpstr>
      <vt:lpstr>Origin</vt:lpstr>
      <vt:lpstr> 8.Pointers(Part II) Dynamic Memory Allocation</vt:lpstr>
      <vt:lpstr>PowerPoint Presentation</vt:lpstr>
      <vt:lpstr>Learning Outcomes</vt:lpstr>
      <vt:lpstr>Pointer to an object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this Pointer </vt:lpstr>
      <vt:lpstr>PowerPoint Presentation</vt:lpstr>
      <vt:lpstr>PowerPoint Presentation</vt:lpstr>
      <vt:lpstr>PowerPoint Presentation</vt:lpstr>
      <vt:lpstr>Pointers to derived classes</vt:lpstr>
      <vt:lpstr>PowerPoint Presentation</vt:lpstr>
      <vt:lpstr>PowerPoint Presentation</vt:lpstr>
      <vt:lpstr>PowerPoint Presentation</vt:lpstr>
      <vt:lpstr>PowerPoint Presentation</vt:lpstr>
      <vt:lpstr>PowerPoint Presentation</vt:lpstr>
      <vt:lpstr> Runtime Poly. = Inhritance+pointer+virtual function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lpstr>Credits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mrs</dc:creator>
  <cp:lastModifiedBy>Krishna Kansara</cp:lastModifiedBy>
  <cp:revision>231</cp:revision>
  <dcterms:created xsi:type="dcterms:W3CDTF">2020-02-09T11:24:56Z</dcterms:created>
  <dcterms:modified xsi:type="dcterms:W3CDTF">2022-06-01T10:10:28Z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0x0101008A6B202CBF532C47AC7B4711D124A94A</vt:lpwstr>
  </property>
</Properties>
</file>